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9"/>
  </p:notesMasterIdLst>
  <p:sldIdLst>
    <p:sldId id="321" r:id="rId2"/>
    <p:sldId id="332" r:id="rId3"/>
    <p:sldId id="307" r:id="rId4"/>
    <p:sldId id="322" r:id="rId5"/>
    <p:sldId id="331" r:id="rId6"/>
    <p:sldId id="323" r:id="rId7"/>
    <p:sldId id="325" r:id="rId8"/>
  </p:sldIdLst>
  <p:sldSz cx="12192000" cy="6858000"/>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54C"/>
    <a:srgbClr val="F68745"/>
    <a:srgbClr val="939398"/>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380" autoAdjust="0"/>
  </p:normalViewPr>
  <p:slideViewPr>
    <p:cSldViewPr snapToGrid="0">
      <p:cViewPr varScale="1">
        <p:scale>
          <a:sx n="114" d="100"/>
          <a:sy n="114" d="100"/>
        </p:scale>
        <p:origin x="438" y="-204"/>
      </p:cViewPr>
      <p:guideLst>
        <p:guide orient="horz" pos="2160"/>
        <p:guide pos="3840"/>
      </p:guideLst>
    </p:cSldViewPr>
  </p:slideViewPr>
  <p:notesTextViewPr>
    <p:cViewPr>
      <p:scale>
        <a:sx n="1" d="1"/>
        <a:sy n="1" d="1"/>
      </p:scale>
      <p:origin x="0" y="0"/>
    </p:cViewPr>
  </p:notesText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3" y="2"/>
            <a:ext cx="2945659" cy="49813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6" y="2"/>
            <a:ext cx="2945659" cy="498135"/>
          </a:xfrm>
          <a:prstGeom prst="rect">
            <a:avLst/>
          </a:prstGeom>
        </p:spPr>
        <p:txBody>
          <a:bodyPr vert="horz" lIns="91440" tIns="45720" rIns="91440" bIns="45720" rtlCol="0"/>
          <a:lstStyle>
            <a:lvl1pPr algn="r">
              <a:defRPr sz="1200"/>
            </a:lvl1pPr>
          </a:lstStyle>
          <a:p>
            <a:fld id="{B8CFBB6D-DE4A-486F-83D3-93DA1970B81A}" type="datetimeFigureOut">
              <a:rPr lang="it-IT" smtClean="0"/>
              <a:t>31/05/2022</a:t>
            </a:fld>
            <a:endParaRPr lang="it-IT"/>
          </a:p>
        </p:txBody>
      </p:sp>
      <p:sp>
        <p:nvSpPr>
          <p:cNvPr id="4" name="Segnaposto immagine diapositiva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959"/>
            <a:ext cx="5438140" cy="3909239"/>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3" y="9430092"/>
            <a:ext cx="2945659" cy="49813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6" y="9430092"/>
            <a:ext cx="2945659" cy="498134"/>
          </a:xfrm>
          <a:prstGeom prst="rect">
            <a:avLst/>
          </a:prstGeom>
        </p:spPr>
        <p:txBody>
          <a:bodyPr vert="horz" lIns="91440" tIns="45720" rIns="91440" bIns="45720" rtlCol="0" anchor="b"/>
          <a:lstStyle>
            <a:lvl1pPr algn="r">
              <a:defRPr sz="1200"/>
            </a:lvl1pPr>
          </a:lstStyle>
          <a:p>
            <a:fld id="{8A6FC647-4D7A-48AC-AFD9-10B2647098B7}" type="slidenum">
              <a:rPr lang="it-IT" smtClean="0"/>
              <a:t>‹N›</a:t>
            </a:fld>
            <a:endParaRPr lang="it-IT"/>
          </a:p>
        </p:txBody>
      </p:sp>
    </p:spTree>
    <p:extLst>
      <p:ext uri="{BB962C8B-B14F-4D97-AF65-F5344CB8AC3E}">
        <p14:creationId xmlns:p14="http://schemas.microsoft.com/office/powerpoint/2010/main" val="24983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E4E6E8-2DE4-4F15-BC4D-CF09B2156CB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FD8CD65-725F-4C4B-8866-1504FE5A98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BBF7452-C64F-4D22-9918-1869C3AB3AE0}"/>
              </a:ext>
            </a:extLst>
          </p:cNvPr>
          <p:cNvSpPr>
            <a:spLocks noGrp="1"/>
          </p:cNvSpPr>
          <p:nvPr>
            <p:ph type="dt" sz="half" idx="10"/>
          </p:nvPr>
        </p:nvSpPr>
        <p:spPr/>
        <p:txBody>
          <a:bodyPr/>
          <a:lstStyle/>
          <a:p>
            <a:fld id="{FFA22BD4-58AD-444E-AF7A-4AEACFF5BF3E}" type="datetime1">
              <a:rPr lang="it-IT" smtClean="0"/>
              <a:t>31/05/2022</a:t>
            </a:fld>
            <a:endParaRPr lang="it-IT"/>
          </a:p>
        </p:txBody>
      </p:sp>
      <p:sp>
        <p:nvSpPr>
          <p:cNvPr id="5" name="Segnaposto piè di pagina 4">
            <a:extLst>
              <a:ext uri="{FF2B5EF4-FFF2-40B4-BE49-F238E27FC236}">
                <a16:creationId xmlns:a16="http://schemas.microsoft.com/office/drawing/2014/main" id="{B436DC23-3957-4AA8-933B-45A774F2AF44}"/>
              </a:ext>
            </a:extLst>
          </p:cNvPr>
          <p:cNvSpPr>
            <a:spLocks noGrp="1"/>
          </p:cNvSpPr>
          <p:nvPr>
            <p:ph type="ftr" sz="quarter" idx="11"/>
          </p:nvPr>
        </p:nvSpPr>
        <p:spPr/>
        <p:txBody>
          <a:bodyPr/>
          <a:lstStyle/>
          <a:p>
            <a:r>
              <a:rPr lang="it-IT"/>
              <a:t>ASSEMBLEA DEI SOCI 15 DICEMBRE 2021</a:t>
            </a:r>
          </a:p>
        </p:txBody>
      </p:sp>
      <p:sp>
        <p:nvSpPr>
          <p:cNvPr id="6" name="Segnaposto numero diapositiva 5">
            <a:extLst>
              <a:ext uri="{FF2B5EF4-FFF2-40B4-BE49-F238E27FC236}">
                <a16:creationId xmlns:a16="http://schemas.microsoft.com/office/drawing/2014/main" id="{87AA4CA2-E0F4-4B86-9F18-E89E222CA16B}"/>
              </a:ext>
            </a:extLst>
          </p:cNvPr>
          <p:cNvSpPr>
            <a:spLocks noGrp="1"/>
          </p:cNvSpPr>
          <p:nvPr>
            <p:ph type="sldNum" sz="quarter" idx="12"/>
          </p:nvPr>
        </p:nvSpPr>
        <p:spPr/>
        <p:txBody>
          <a:bodyPr/>
          <a:lstStyle/>
          <a:p>
            <a:fld id="{D32067E1-C575-478C-9FB0-7E6047A5EDAF}" type="slidenum">
              <a:rPr lang="it-IT" smtClean="0"/>
              <a:t>‹N›</a:t>
            </a:fld>
            <a:endParaRPr lang="it-IT"/>
          </a:p>
        </p:txBody>
      </p:sp>
    </p:spTree>
    <p:extLst>
      <p:ext uri="{BB962C8B-B14F-4D97-AF65-F5344CB8AC3E}">
        <p14:creationId xmlns:p14="http://schemas.microsoft.com/office/powerpoint/2010/main" val="180815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F1272F-A978-42AE-BDE1-9C66E9F990C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88F72C2-84C8-4FC1-A072-D41629941BC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43DA9BE-297F-4A0A-B5C6-DB9139F9E395}"/>
              </a:ext>
            </a:extLst>
          </p:cNvPr>
          <p:cNvSpPr>
            <a:spLocks noGrp="1"/>
          </p:cNvSpPr>
          <p:nvPr>
            <p:ph type="dt" sz="half" idx="10"/>
          </p:nvPr>
        </p:nvSpPr>
        <p:spPr/>
        <p:txBody>
          <a:bodyPr/>
          <a:lstStyle/>
          <a:p>
            <a:fld id="{5A261306-59B0-4051-B8EE-909447A5E5D3}" type="datetime1">
              <a:rPr lang="it-IT" smtClean="0"/>
              <a:t>31/05/2022</a:t>
            </a:fld>
            <a:endParaRPr lang="it-IT"/>
          </a:p>
        </p:txBody>
      </p:sp>
      <p:sp>
        <p:nvSpPr>
          <p:cNvPr id="5" name="Segnaposto piè di pagina 4">
            <a:extLst>
              <a:ext uri="{FF2B5EF4-FFF2-40B4-BE49-F238E27FC236}">
                <a16:creationId xmlns:a16="http://schemas.microsoft.com/office/drawing/2014/main" id="{0CDFF138-2174-4B53-8EB7-96B1043C9E4C}"/>
              </a:ext>
            </a:extLst>
          </p:cNvPr>
          <p:cNvSpPr>
            <a:spLocks noGrp="1"/>
          </p:cNvSpPr>
          <p:nvPr>
            <p:ph type="ftr" sz="quarter" idx="11"/>
          </p:nvPr>
        </p:nvSpPr>
        <p:spPr/>
        <p:txBody>
          <a:bodyPr/>
          <a:lstStyle/>
          <a:p>
            <a:r>
              <a:rPr lang="it-IT"/>
              <a:t>ASSEMBLEA DEI SOCI 15 DICEMBRE 2021</a:t>
            </a:r>
          </a:p>
        </p:txBody>
      </p:sp>
      <p:sp>
        <p:nvSpPr>
          <p:cNvPr id="6" name="Segnaposto numero diapositiva 5">
            <a:extLst>
              <a:ext uri="{FF2B5EF4-FFF2-40B4-BE49-F238E27FC236}">
                <a16:creationId xmlns:a16="http://schemas.microsoft.com/office/drawing/2014/main" id="{CF761E9D-AAEF-44BA-AA3B-D4571FDF4A19}"/>
              </a:ext>
            </a:extLst>
          </p:cNvPr>
          <p:cNvSpPr>
            <a:spLocks noGrp="1"/>
          </p:cNvSpPr>
          <p:nvPr>
            <p:ph type="sldNum" sz="quarter" idx="12"/>
          </p:nvPr>
        </p:nvSpPr>
        <p:spPr/>
        <p:txBody>
          <a:bodyPr/>
          <a:lstStyle/>
          <a:p>
            <a:fld id="{D32067E1-C575-478C-9FB0-7E6047A5EDAF}" type="slidenum">
              <a:rPr lang="it-IT" smtClean="0"/>
              <a:t>‹N›</a:t>
            </a:fld>
            <a:endParaRPr lang="it-IT"/>
          </a:p>
        </p:txBody>
      </p:sp>
    </p:spTree>
    <p:extLst>
      <p:ext uri="{BB962C8B-B14F-4D97-AF65-F5344CB8AC3E}">
        <p14:creationId xmlns:p14="http://schemas.microsoft.com/office/powerpoint/2010/main" val="116045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EB6FCD1-F1C7-46FD-A1E2-0DD0F686220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F1DF8F2-81AB-4B68-97D0-FB1BFB6D9DF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6BEE13E-5C09-4DB3-B9C8-60221DCA7F95}"/>
              </a:ext>
            </a:extLst>
          </p:cNvPr>
          <p:cNvSpPr>
            <a:spLocks noGrp="1"/>
          </p:cNvSpPr>
          <p:nvPr>
            <p:ph type="dt" sz="half" idx="10"/>
          </p:nvPr>
        </p:nvSpPr>
        <p:spPr/>
        <p:txBody>
          <a:bodyPr/>
          <a:lstStyle/>
          <a:p>
            <a:fld id="{0EAEECFF-DA33-4982-890C-6DFECE0A9EEC}" type="datetime1">
              <a:rPr lang="it-IT" smtClean="0"/>
              <a:t>31/05/2022</a:t>
            </a:fld>
            <a:endParaRPr lang="it-IT"/>
          </a:p>
        </p:txBody>
      </p:sp>
      <p:sp>
        <p:nvSpPr>
          <p:cNvPr id="5" name="Segnaposto piè di pagina 4">
            <a:extLst>
              <a:ext uri="{FF2B5EF4-FFF2-40B4-BE49-F238E27FC236}">
                <a16:creationId xmlns:a16="http://schemas.microsoft.com/office/drawing/2014/main" id="{0AD46122-66BF-452F-BE98-B32024A41D88}"/>
              </a:ext>
            </a:extLst>
          </p:cNvPr>
          <p:cNvSpPr>
            <a:spLocks noGrp="1"/>
          </p:cNvSpPr>
          <p:nvPr>
            <p:ph type="ftr" sz="quarter" idx="11"/>
          </p:nvPr>
        </p:nvSpPr>
        <p:spPr/>
        <p:txBody>
          <a:bodyPr/>
          <a:lstStyle/>
          <a:p>
            <a:r>
              <a:rPr lang="it-IT"/>
              <a:t>ASSEMBLEA DEI SOCI 15 DICEMBRE 2021</a:t>
            </a:r>
          </a:p>
        </p:txBody>
      </p:sp>
      <p:sp>
        <p:nvSpPr>
          <p:cNvPr id="6" name="Segnaposto numero diapositiva 5">
            <a:extLst>
              <a:ext uri="{FF2B5EF4-FFF2-40B4-BE49-F238E27FC236}">
                <a16:creationId xmlns:a16="http://schemas.microsoft.com/office/drawing/2014/main" id="{943B7979-85EF-411B-B2AC-7AA7D52DC182}"/>
              </a:ext>
            </a:extLst>
          </p:cNvPr>
          <p:cNvSpPr>
            <a:spLocks noGrp="1"/>
          </p:cNvSpPr>
          <p:nvPr>
            <p:ph type="sldNum" sz="quarter" idx="12"/>
          </p:nvPr>
        </p:nvSpPr>
        <p:spPr/>
        <p:txBody>
          <a:bodyPr/>
          <a:lstStyle/>
          <a:p>
            <a:fld id="{D32067E1-C575-478C-9FB0-7E6047A5EDAF}" type="slidenum">
              <a:rPr lang="it-IT" smtClean="0"/>
              <a:t>‹N›</a:t>
            </a:fld>
            <a:endParaRPr lang="it-IT"/>
          </a:p>
        </p:txBody>
      </p:sp>
    </p:spTree>
    <p:extLst>
      <p:ext uri="{BB962C8B-B14F-4D97-AF65-F5344CB8AC3E}">
        <p14:creationId xmlns:p14="http://schemas.microsoft.com/office/powerpoint/2010/main" val="2673760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2FE2D9-CB84-481C-B55C-5E10E630026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1B051FF-EC7D-42F5-B84E-3B1B9068ACB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53964C-8F0F-4D04-BF49-BFD6645A7337}"/>
              </a:ext>
            </a:extLst>
          </p:cNvPr>
          <p:cNvSpPr>
            <a:spLocks noGrp="1"/>
          </p:cNvSpPr>
          <p:nvPr>
            <p:ph type="dt" sz="half" idx="10"/>
          </p:nvPr>
        </p:nvSpPr>
        <p:spPr/>
        <p:txBody>
          <a:bodyPr/>
          <a:lstStyle/>
          <a:p>
            <a:fld id="{09956309-CA07-43E4-A799-4BE38AF21CC6}" type="datetime1">
              <a:rPr lang="it-IT" smtClean="0"/>
              <a:t>31/05/2022</a:t>
            </a:fld>
            <a:endParaRPr lang="it-IT"/>
          </a:p>
        </p:txBody>
      </p:sp>
      <p:sp>
        <p:nvSpPr>
          <p:cNvPr id="5" name="Segnaposto piè di pagina 4">
            <a:extLst>
              <a:ext uri="{FF2B5EF4-FFF2-40B4-BE49-F238E27FC236}">
                <a16:creationId xmlns:a16="http://schemas.microsoft.com/office/drawing/2014/main" id="{076E844A-14DA-4356-B66E-A1E2906FB2B6}"/>
              </a:ext>
            </a:extLst>
          </p:cNvPr>
          <p:cNvSpPr>
            <a:spLocks noGrp="1"/>
          </p:cNvSpPr>
          <p:nvPr>
            <p:ph type="ftr" sz="quarter" idx="11"/>
          </p:nvPr>
        </p:nvSpPr>
        <p:spPr/>
        <p:txBody>
          <a:bodyPr/>
          <a:lstStyle/>
          <a:p>
            <a:r>
              <a:rPr lang="it-IT"/>
              <a:t>ASSEMBLEA DEI SOCI 15 DICEMBRE 2021</a:t>
            </a:r>
          </a:p>
        </p:txBody>
      </p:sp>
      <p:sp>
        <p:nvSpPr>
          <p:cNvPr id="6" name="Segnaposto numero diapositiva 5">
            <a:extLst>
              <a:ext uri="{FF2B5EF4-FFF2-40B4-BE49-F238E27FC236}">
                <a16:creationId xmlns:a16="http://schemas.microsoft.com/office/drawing/2014/main" id="{0ED26417-E245-46C5-9BF1-2F4F570B5DDC}"/>
              </a:ext>
            </a:extLst>
          </p:cNvPr>
          <p:cNvSpPr>
            <a:spLocks noGrp="1"/>
          </p:cNvSpPr>
          <p:nvPr>
            <p:ph type="sldNum" sz="quarter" idx="12"/>
          </p:nvPr>
        </p:nvSpPr>
        <p:spPr/>
        <p:txBody>
          <a:bodyPr/>
          <a:lstStyle/>
          <a:p>
            <a:fld id="{D32067E1-C575-478C-9FB0-7E6047A5EDAF}" type="slidenum">
              <a:rPr lang="it-IT" smtClean="0"/>
              <a:t>‹N›</a:t>
            </a:fld>
            <a:endParaRPr lang="it-IT"/>
          </a:p>
        </p:txBody>
      </p:sp>
    </p:spTree>
    <p:extLst>
      <p:ext uri="{BB962C8B-B14F-4D97-AF65-F5344CB8AC3E}">
        <p14:creationId xmlns:p14="http://schemas.microsoft.com/office/powerpoint/2010/main" val="2204912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0B0187-F45D-47EB-8E16-AAC9E8A2CEB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60F2649-742A-44CE-AD3B-9B4F7C34E0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2EA41FF-4A13-4C01-8A99-340AF857B91A}"/>
              </a:ext>
            </a:extLst>
          </p:cNvPr>
          <p:cNvSpPr>
            <a:spLocks noGrp="1"/>
          </p:cNvSpPr>
          <p:nvPr>
            <p:ph type="dt" sz="half" idx="10"/>
          </p:nvPr>
        </p:nvSpPr>
        <p:spPr/>
        <p:txBody>
          <a:bodyPr/>
          <a:lstStyle/>
          <a:p>
            <a:fld id="{F67BC60F-6E8D-410C-8873-B71EF8D53AB6}" type="datetime1">
              <a:rPr lang="it-IT" smtClean="0"/>
              <a:t>31/05/2022</a:t>
            </a:fld>
            <a:endParaRPr lang="it-IT"/>
          </a:p>
        </p:txBody>
      </p:sp>
      <p:sp>
        <p:nvSpPr>
          <p:cNvPr id="5" name="Segnaposto piè di pagina 4">
            <a:extLst>
              <a:ext uri="{FF2B5EF4-FFF2-40B4-BE49-F238E27FC236}">
                <a16:creationId xmlns:a16="http://schemas.microsoft.com/office/drawing/2014/main" id="{9A8E8459-B965-44A3-9B05-BF30AB4C6AA0}"/>
              </a:ext>
            </a:extLst>
          </p:cNvPr>
          <p:cNvSpPr>
            <a:spLocks noGrp="1"/>
          </p:cNvSpPr>
          <p:nvPr>
            <p:ph type="ftr" sz="quarter" idx="11"/>
          </p:nvPr>
        </p:nvSpPr>
        <p:spPr/>
        <p:txBody>
          <a:bodyPr/>
          <a:lstStyle/>
          <a:p>
            <a:r>
              <a:rPr lang="it-IT"/>
              <a:t>ASSEMBLEA DEI SOCI 15 DICEMBRE 2021</a:t>
            </a:r>
          </a:p>
        </p:txBody>
      </p:sp>
      <p:sp>
        <p:nvSpPr>
          <p:cNvPr id="6" name="Segnaposto numero diapositiva 5">
            <a:extLst>
              <a:ext uri="{FF2B5EF4-FFF2-40B4-BE49-F238E27FC236}">
                <a16:creationId xmlns:a16="http://schemas.microsoft.com/office/drawing/2014/main" id="{DA9D882B-3978-47EC-840C-1631ABBF94A8}"/>
              </a:ext>
            </a:extLst>
          </p:cNvPr>
          <p:cNvSpPr>
            <a:spLocks noGrp="1"/>
          </p:cNvSpPr>
          <p:nvPr>
            <p:ph type="sldNum" sz="quarter" idx="12"/>
          </p:nvPr>
        </p:nvSpPr>
        <p:spPr/>
        <p:txBody>
          <a:bodyPr/>
          <a:lstStyle/>
          <a:p>
            <a:fld id="{D32067E1-C575-478C-9FB0-7E6047A5EDAF}" type="slidenum">
              <a:rPr lang="it-IT" smtClean="0"/>
              <a:t>‹N›</a:t>
            </a:fld>
            <a:endParaRPr lang="it-IT"/>
          </a:p>
        </p:txBody>
      </p:sp>
    </p:spTree>
    <p:extLst>
      <p:ext uri="{BB962C8B-B14F-4D97-AF65-F5344CB8AC3E}">
        <p14:creationId xmlns:p14="http://schemas.microsoft.com/office/powerpoint/2010/main" val="39550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241B76-350F-4EE9-9015-291C4506CF9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F013607-712D-42F9-9E5E-D50C8305CD9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A19C1CC1-1F6F-41FB-B1FF-628BC155639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32E9D1B-339B-4A00-83F1-D531AC45F65F}"/>
              </a:ext>
            </a:extLst>
          </p:cNvPr>
          <p:cNvSpPr>
            <a:spLocks noGrp="1"/>
          </p:cNvSpPr>
          <p:nvPr>
            <p:ph type="dt" sz="half" idx="10"/>
          </p:nvPr>
        </p:nvSpPr>
        <p:spPr/>
        <p:txBody>
          <a:bodyPr/>
          <a:lstStyle/>
          <a:p>
            <a:fld id="{67384F2D-1F8F-4C53-B497-6886DBD40C45}" type="datetime1">
              <a:rPr lang="it-IT" smtClean="0"/>
              <a:t>31/05/2022</a:t>
            </a:fld>
            <a:endParaRPr lang="it-IT"/>
          </a:p>
        </p:txBody>
      </p:sp>
      <p:sp>
        <p:nvSpPr>
          <p:cNvPr id="6" name="Segnaposto piè di pagina 5">
            <a:extLst>
              <a:ext uri="{FF2B5EF4-FFF2-40B4-BE49-F238E27FC236}">
                <a16:creationId xmlns:a16="http://schemas.microsoft.com/office/drawing/2014/main" id="{8E5DD017-D639-4CBE-90C1-296EA8791BE1}"/>
              </a:ext>
            </a:extLst>
          </p:cNvPr>
          <p:cNvSpPr>
            <a:spLocks noGrp="1"/>
          </p:cNvSpPr>
          <p:nvPr>
            <p:ph type="ftr" sz="quarter" idx="11"/>
          </p:nvPr>
        </p:nvSpPr>
        <p:spPr/>
        <p:txBody>
          <a:bodyPr/>
          <a:lstStyle/>
          <a:p>
            <a:r>
              <a:rPr lang="it-IT"/>
              <a:t>ASSEMBLEA DEI SOCI 15 DICEMBRE 2021</a:t>
            </a:r>
          </a:p>
        </p:txBody>
      </p:sp>
      <p:sp>
        <p:nvSpPr>
          <p:cNvPr id="7" name="Segnaposto numero diapositiva 6">
            <a:extLst>
              <a:ext uri="{FF2B5EF4-FFF2-40B4-BE49-F238E27FC236}">
                <a16:creationId xmlns:a16="http://schemas.microsoft.com/office/drawing/2014/main" id="{893599F5-597D-4A3A-B0B9-233CBF69C02A}"/>
              </a:ext>
            </a:extLst>
          </p:cNvPr>
          <p:cNvSpPr>
            <a:spLocks noGrp="1"/>
          </p:cNvSpPr>
          <p:nvPr>
            <p:ph type="sldNum" sz="quarter" idx="12"/>
          </p:nvPr>
        </p:nvSpPr>
        <p:spPr/>
        <p:txBody>
          <a:bodyPr/>
          <a:lstStyle/>
          <a:p>
            <a:fld id="{D32067E1-C575-478C-9FB0-7E6047A5EDAF}" type="slidenum">
              <a:rPr lang="it-IT" smtClean="0"/>
              <a:t>‹N›</a:t>
            </a:fld>
            <a:endParaRPr lang="it-IT"/>
          </a:p>
        </p:txBody>
      </p:sp>
    </p:spTree>
    <p:extLst>
      <p:ext uri="{BB962C8B-B14F-4D97-AF65-F5344CB8AC3E}">
        <p14:creationId xmlns:p14="http://schemas.microsoft.com/office/powerpoint/2010/main" val="6474948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CFA5E5-529B-47A8-944C-409C8E5A58C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4CEC997-2B55-435C-A2ED-F0C2C8A604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7537526C-A55A-414D-8EC4-74A7959CD29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CAECA94-5800-4F9C-BB03-346DED7739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B9C3F50-1134-4D00-9D3D-F263FCD5AE3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F850EFA-FB19-41B8-BBD3-8E530942BD95}"/>
              </a:ext>
            </a:extLst>
          </p:cNvPr>
          <p:cNvSpPr>
            <a:spLocks noGrp="1"/>
          </p:cNvSpPr>
          <p:nvPr>
            <p:ph type="dt" sz="half" idx="10"/>
          </p:nvPr>
        </p:nvSpPr>
        <p:spPr/>
        <p:txBody>
          <a:bodyPr/>
          <a:lstStyle/>
          <a:p>
            <a:fld id="{F79B9C08-13D2-4F14-9F6B-F2E498245D3D}" type="datetime1">
              <a:rPr lang="it-IT" smtClean="0"/>
              <a:t>31/05/2022</a:t>
            </a:fld>
            <a:endParaRPr lang="it-IT"/>
          </a:p>
        </p:txBody>
      </p:sp>
      <p:sp>
        <p:nvSpPr>
          <p:cNvPr id="8" name="Segnaposto piè di pagina 7">
            <a:extLst>
              <a:ext uri="{FF2B5EF4-FFF2-40B4-BE49-F238E27FC236}">
                <a16:creationId xmlns:a16="http://schemas.microsoft.com/office/drawing/2014/main" id="{DEFDC473-E364-4F87-9AD1-7898BD664DD0}"/>
              </a:ext>
            </a:extLst>
          </p:cNvPr>
          <p:cNvSpPr>
            <a:spLocks noGrp="1"/>
          </p:cNvSpPr>
          <p:nvPr>
            <p:ph type="ftr" sz="quarter" idx="11"/>
          </p:nvPr>
        </p:nvSpPr>
        <p:spPr/>
        <p:txBody>
          <a:bodyPr/>
          <a:lstStyle/>
          <a:p>
            <a:r>
              <a:rPr lang="it-IT"/>
              <a:t>ASSEMBLEA DEI SOCI 15 DICEMBRE 2021</a:t>
            </a:r>
          </a:p>
        </p:txBody>
      </p:sp>
      <p:sp>
        <p:nvSpPr>
          <p:cNvPr id="9" name="Segnaposto numero diapositiva 8">
            <a:extLst>
              <a:ext uri="{FF2B5EF4-FFF2-40B4-BE49-F238E27FC236}">
                <a16:creationId xmlns:a16="http://schemas.microsoft.com/office/drawing/2014/main" id="{D51F6896-791A-4367-B749-8BEDEB77F2E5}"/>
              </a:ext>
            </a:extLst>
          </p:cNvPr>
          <p:cNvSpPr>
            <a:spLocks noGrp="1"/>
          </p:cNvSpPr>
          <p:nvPr>
            <p:ph type="sldNum" sz="quarter" idx="12"/>
          </p:nvPr>
        </p:nvSpPr>
        <p:spPr/>
        <p:txBody>
          <a:bodyPr/>
          <a:lstStyle/>
          <a:p>
            <a:fld id="{D32067E1-C575-478C-9FB0-7E6047A5EDAF}" type="slidenum">
              <a:rPr lang="it-IT" smtClean="0"/>
              <a:t>‹N›</a:t>
            </a:fld>
            <a:endParaRPr lang="it-IT"/>
          </a:p>
        </p:txBody>
      </p:sp>
    </p:spTree>
    <p:extLst>
      <p:ext uri="{BB962C8B-B14F-4D97-AF65-F5344CB8AC3E}">
        <p14:creationId xmlns:p14="http://schemas.microsoft.com/office/powerpoint/2010/main" val="304911062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452D47-391E-4735-82C0-B8CA987F2A1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6F9B708-282A-4AC8-9E0B-4924BB2E7295}"/>
              </a:ext>
            </a:extLst>
          </p:cNvPr>
          <p:cNvSpPr>
            <a:spLocks noGrp="1"/>
          </p:cNvSpPr>
          <p:nvPr>
            <p:ph type="dt" sz="half" idx="10"/>
          </p:nvPr>
        </p:nvSpPr>
        <p:spPr/>
        <p:txBody>
          <a:bodyPr/>
          <a:lstStyle/>
          <a:p>
            <a:fld id="{82725A1A-5441-4970-9AA3-A221CDA1F96B}" type="datetime1">
              <a:rPr lang="it-IT" smtClean="0"/>
              <a:t>31/05/2022</a:t>
            </a:fld>
            <a:endParaRPr lang="it-IT"/>
          </a:p>
        </p:txBody>
      </p:sp>
      <p:sp>
        <p:nvSpPr>
          <p:cNvPr id="4" name="Segnaposto piè di pagina 3">
            <a:extLst>
              <a:ext uri="{FF2B5EF4-FFF2-40B4-BE49-F238E27FC236}">
                <a16:creationId xmlns:a16="http://schemas.microsoft.com/office/drawing/2014/main" id="{72B5E5DD-AEDE-45F8-A59F-AF3313A398B5}"/>
              </a:ext>
            </a:extLst>
          </p:cNvPr>
          <p:cNvSpPr>
            <a:spLocks noGrp="1"/>
          </p:cNvSpPr>
          <p:nvPr>
            <p:ph type="ftr" sz="quarter" idx="11"/>
          </p:nvPr>
        </p:nvSpPr>
        <p:spPr/>
        <p:txBody>
          <a:bodyPr/>
          <a:lstStyle/>
          <a:p>
            <a:r>
              <a:rPr lang="it-IT"/>
              <a:t>ASSEMBLEA DEI SOCI 15 DICEMBRE 2021</a:t>
            </a:r>
          </a:p>
        </p:txBody>
      </p:sp>
      <p:sp>
        <p:nvSpPr>
          <p:cNvPr id="5" name="Segnaposto numero diapositiva 4">
            <a:extLst>
              <a:ext uri="{FF2B5EF4-FFF2-40B4-BE49-F238E27FC236}">
                <a16:creationId xmlns:a16="http://schemas.microsoft.com/office/drawing/2014/main" id="{8BCE8875-8B5E-4788-89FE-43785C0FDF09}"/>
              </a:ext>
            </a:extLst>
          </p:cNvPr>
          <p:cNvSpPr>
            <a:spLocks noGrp="1"/>
          </p:cNvSpPr>
          <p:nvPr>
            <p:ph type="sldNum" sz="quarter" idx="12"/>
          </p:nvPr>
        </p:nvSpPr>
        <p:spPr/>
        <p:txBody>
          <a:bodyPr/>
          <a:lstStyle/>
          <a:p>
            <a:fld id="{D32067E1-C575-478C-9FB0-7E6047A5EDAF}" type="slidenum">
              <a:rPr lang="it-IT" smtClean="0"/>
              <a:t>‹N›</a:t>
            </a:fld>
            <a:endParaRPr lang="it-IT"/>
          </a:p>
        </p:txBody>
      </p:sp>
    </p:spTree>
    <p:extLst>
      <p:ext uri="{BB962C8B-B14F-4D97-AF65-F5344CB8AC3E}">
        <p14:creationId xmlns:p14="http://schemas.microsoft.com/office/powerpoint/2010/main" val="1561170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1DE3F91-A6F7-4724-A3EC-8A91B7A5894D}"/>
              </a:ext>
            </a:extLst>
          </p:cNvPr>
          <p:cNvSpPr>
            <a:spLocks noGrp="1"/>
          </p:cNvSpPr>
          <p:nvPr>
            <p:ph type="dt" sz="half" idx="10"/>
          </p:nvPr>
        </p:nvSpPr>
        <p:spPr/>
        <p:txBody>
          <a:bodyPr/>
          <a:lstStyle/>
          <a:p>
            <a:fld id="{FAFF8B50-3723-4EBB-9E05-98A2938B60F5}" type="datetime1">
              <a:rPr lang="it-IT" smtClean="0"/>
              <a:t>31/05/2022</a:t>
            </a:fld>
            <a:endParaRPr lang="it-IT"/>
          </a:p>
        </p:txBody>
      </p:sp>
      <p:sp>
        <p:nvSpPr>
          <p:cNvPr id="3" name="Segnaposto piè di pagina 2">
            <a:extLst>
              <a:ext uri="{FF2B5EF4-FFF2-40B4-BE49-F238E27FC236}">
                <a16:creationId xmlns:a16="http://schemas.microsoft.com/office/drawing/2014/main" id="{00E05D90-10D3-415E-817A-13C2D4B479E6}"/>
              </a:ext>
            </a:extLst>
          </p:cNvPr>
          <p:cNvSpPr>
            <a:spLocks noGrp="1"/>
          </p:cNvSpPr>
          <p:nvPr>
            <p:ph type="ftr" sz="quarter" idx="11"/>
          </p:nvPr>
        </p:nvSpPr>
        <p:spPr/>
        <p:txBody>
          <a:bodyPr/>
          <a:lstStyle/>
          <a:p>
            <a:r>
              <a:rPr lang="it-IT"/>
              <a:t>ASSEMBLEA DEI SOCI 15 DICEMBRE 2021</a:t>
            </a:r>
          </a:p>
        </p:txBody>
      </p:sp>
      <p:sp>
        <p:nvSpPr>
          <p:cNvPr id="4" name="Segnaposto numero diapositiva 3">
            <a:extLst>
              <a:ext uri="{FF2B5EF4-FFF2-40B4-BE49-F238E27FC236}">
                <a16:creationId xmlns:a16="http://schemas.microsoft.com/office/drawing/2014/main" id="{B880A41C-3F98-4FE6-9D81-8FFBDB918E87}"/>
              </a:ext>
            </a:extLst>
          </p:cNvPr>
          <p:cNvSpPr>
            <a:spLocks noGrp="1"/>
          </p:cNvSpPr>
          <p:nvPr>
            <p:ph type="sldNum" sz="quarter" idx="12"/>
          </p:nvPr>
        </p:nvSpPr>
        <p:spPr/>
        <p:txBody>
          <a:bodyPr/>
          <a:lstStyle/>
          <a:p>
            <a:fld id="{D32067E1-C575-478C-9FB0-7E6047A5EDAF}" type="slidenum">
              <a:rPr lang="it-IT" smtClean="0"/>
              <a:t>‹N›</a:t>
            </a:fld>
            <a:endParaRPr lang="it-IT"/>
          </a:p>
        </p:txBody>
      </p:sp>
    </p:spTree>
    <p:extLst>
      <p:ext uri="{BB962C8B-B14F-4D97-AF65-F5344CB8AC3E}">
        <p14:creationId xmlns:p14="http://schemas.microsoft.com/office/powerpoint/2010/main" val="2946544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980E86-A951-42DF-83C1-479A98E4A60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006F721-9CF8-40A2-8033-50430BC969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9EC0927-E41C-4432-A6F3-854091698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EF1953C-E007-439F-9A90-F0086A195351}"/>
              </a:ext>
            </a:extLst>
          </p:cNvPr>
          <p:cNvSpPr>
            <a:spLocks noGrp="1"/>
          </p:cNvSpPr>
          <p:nvPr>
            <p:ph type="dt" sz="half" idx="10"/>
          </p:nvPr>
        </p:nvSpPr>
        <p:spPr/>
        <p:txBody>
          <a:bodyPr/>
          <a:lstStyle/>
          <a:p>
            <a:fld id="{5C1C3766-0105-4F82-864C-0B34C5343BB6}" type="datetime1">
              <a:rPr lang="it-IT" smtClean="0"/>
              <a:t>31/05/2022</a:t>
            </a:fld>
            <a:endParaRPr lang="it-IT"/>
          </a:p>
        </p:txBody>
      </p:sp>
      <p:sp>
        <p:nvSpPr>
          <p:cNvPr id="6" name="Segnaposto piè di pagina 5">
            <a:extLst>
              <a:ext uri="{FF2B5EF4-FFF2-40B4-BE49-F238E27FC236}">
                <a16:creationId xmlns:a16="http://schemas.microsoft.com/office/drawing/2014/main" id="{F1963724-2CD3-410B-AEE1-9FABC22495F9}"/>
              </a:ext>
            </a:extLst>
          </p:cNvPr>
          <p:cNvSpPr>
            <a:spLocks noGrp="1"/>
          </p:cNvSpPr>
          <p:nvPr>
            <p:ph type="ftr" sz="quarter" idx="11"/>
          </p:nvPr>
        </p:nvSpPr>
        <p:spPr/>
        <p:txBody>
          <a:bodyPr/>
          <a:lstStyle/>
          <a:p>
            <a:r>
              <a:rPr lang="it-IT"/>
              <a:t>ASSEMBLEA DEI SOCI 15 DICEMBRE 2021</a:t>
            </a:r>
          </a:p>
        </p:txBody>
      </p:sp>
      <p:sp>
        <p:nvSpPr>
          <p:cNvPr id="7" name="Segnaposto numero diapositiva 6">
            <a:extLst>
              <a:ext uri="{FF2B5EF4-FFF2-40B4-BE49-F238E27FC236}">
                <a16:creationId xmlns:a16="http://schemas.microsoft.com/office/drawing/2014/main" id="{2135F314-AB58-4E2F-A50D-B9BD01D2853B}"/>
              </a:ext>
            </a:extLst>
          </p:cNvPr>
          <p:cNvSpPr>
            <a:spLocks noGrp="1"/>
          </p:cNvSpPr>
          <p:nvPr>
            <p:ph type="sldNum" sz="quarter" idx="12"/>
          </p:nvPr>
        </p:nvSpPr>
        <p:spPr/>
        <p:txBody>
          <a:bodyPr/>
          <a:lstStyle/>
          <a:p>
            <a:fld id="{D32067E1-C575-478C-9FB0-7E6047A5EDAF}" type="slidenum">
              <a:rPr lang="it-IT" smtClean="0"/>
              <a:t>‹N›</a:t>
            </a:fld>
            <a:endParaRPr lang="it-IT"/>
          </a:p>
        </p:txBody>
      </p:sp>
    </p:spTree>
    <p:extLst>
      <p:ext uri="{BB962C8B-B14F-4D97-AF65-F5344CB8AC3E}">
        <p14:creationId xmlns:p14="http://schemas.microsoft.com/office/powerpoint/2010/main" val="67890723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1B2E3A-A936-4A12-95A5-40AD4C41DC9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614B075-2888-457E-9D1F-E3E74563E3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ECF0847-B80F-4774-88F8-3A18D5BB10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54B7B11-44FC-4D8B-822D-B89E006D5DA8}"/>
              </a:ext>
            </a:extLst>
          </p:cNvPr>
          <p:cNvSpPr>
            <a:spLocks noGrp="1"/>
          </p:cNvSpPr>
          <p:nvPr>
            <p:ph type="dt" sz="half" idx="10"/>
          </p:nvPr>
        </p:nvSpPr>
        <p:spPr/>
        <p:txBody>
          <a:bodyPr/>
          <a:lstStyle/>
          <a:p>
            <a:fld id="{53F1117C-982F-44CA-B565-170D4F40B379}" type="datetime1">
              <a:rPr lang="it-IT" smtClean="0"/>
              <a:t>31/05/2022</a:t>
            </a:fld>
            <a:endParaRPr lang="it-IT"/>
          </a:p>
        </p:txBody>
      </p:sp>
      <p:sp>
        <p:nvSpPr>
          <p:cNvPr id="6" name="Segnaposto piè di pagina 5">
            <a:extLst>
              <a:ext uri="{FF2B5EF4-FFF2-40B4-BE49-F238E27FC236}">
                <a16:creationId xmlns:a16="http://schemas.microsoft.com/office/drawing/2014/main" id="{A7B7B29C-F237-4F35-984F-DBD085D3CFD5}"/>
              </a:ext>
            </a:extLst>
          </p:cNvPr>
          <p:cNvSpPr>
            <a:spLocks noGrp="1"/>
          </p:cNvSpPr>
          <p:nvPr>
            <p:ph type="ftr" sz="quarter" idx="11"/>
          </p:nvPr>
        </p:nvSpPr>
        <p:spPr/>
        <p:txBody>
          <a:bodyPr/>
          <a:lstStyle/>
          <a:p>
            <a:r>
              <a:rPr lang="it-IT"/>
              <a:t>ASSEMBLEA DEI SOCI 15 DICEMBRE 2021</a:t>
            </a:r>
          </a:p>
        </p:txBody>
      </p:sp>
      <p:sp>
        <p:nvSpPr>
          <p:cNvPr id="7" name="Segnaposto numero diapositiva 6">
            <a:extLst>
              <a:ext uri="{FF2B5EF4-FFF2-40B4-BE49-F238E27FC236}">
                <a16:creationId xmlns:a16="http://schemas.microsoft.com/office/drawing/2014/main" id="{9CA5E236-FCB7-475F-A68C-A2F699E9D51D}"/>
              </a:ext>
            </a:extLst>
          </p:cNvPr>
          <p:cNvSpPr>
            <a:spLocks noGrp="1"/>
          </p:cNvSpPr>
          <p:nvPr>
            <p:ph type="sldNum" sz="quarter" idx="12"/>
          </p:nvPr>
        </p:nvSpPr>
        <p:spPr/>
        <p:txBody>
          <a:bodyPr/>
          <a:lstStyle/>
          <a:p>
            <a:fld id="{D32067E1-C575-478C-9FB0-7E6047A5EDAF}" type="slidenum">
              <a:rPr lang="it-IT" smtClean="0"/>
              <a:t>‹N›</a:t>
            </a:fld>
            <a:endParaRPr lang="it-IT"/>
          </a:p>
        </p:txBody>
      </p:sp>
    </p:spTree>
    <p:extLst>
      <p:ext uri="{BB962C8B-B14F-4D97-AF65-F5344CB8AC3E}">
        <p14:creationId xmlns:p14="http://schemas.microsoft.com/office/powerpoint/2010/main" val="3241036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8E006DF-3690-4162-A4EA-387DC188CF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8064A55-36D5-4647-AF5A-AD60586906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BF04472-44C0-4FEF-BAEC-75450C0FDC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4133C1-88D7-48D7-BB99-58E0B579DDF0}" type="datetime1">
              <a:rPr lang="it-IT" smtClean="0"/>
              <a:t>31/05/2022</a:t>
            </a:fld>
            <a:endParaRPr lang="it-IT"/>
          </a:p>
        </p:txBody>
      </p:sp>
      <p:sp>
        <p:nvSpPr>
          <p:cNvPr id="5" name="Segnaposto piè di pagina 4">
            <a:extLst>
              <a:ext uri="{FF2B5EF4-FFF2-40B4-BE49-F238E27FC236}">
                <a16:creationId xmlns:a16="http://schemas.microsoft.com/office/drawing/2014/main" id="{62F109F5-52D9-40C4-B9E2-AD98BF2525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ASSEMBLEA DEI SOCI 15 DICEMBRE 2021</a:t>
            </a:r>
          </a:p>
        </p:txBody>
      </p:sp>
      <p:sp>
        <p:nvSpPr>
          <p:cNvPr id="6" name="Segnaposto numero diapositiva 5">
            <a:extLst>
              <a:ext uri="{FF2B5EF4-FFF2-40B4-BE49-F238E27FC236}">
                <a16:creationId xmlns:a16="http://schemas.microsoft.com/office/drawing/2014/main" id="{2DF97C50-2088-4339-B073-292BAF5216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2067E1-C575-478C-9FB0-7E6047A5EDAF}" type="slidenum">
              <a:rPr lang="it-IT" smtClean="0"/>
              <a:t>‹N›</a:t>
            </a:fld>
            <a:endParaRPr lang="it-IT"/>
          </a:p>
        </p:txBody>
      </p:sp>
    </p:spTree>
    <p:extLst>
      <p:ext uri="{BB962C8B-B14F-4D97-AF65-F5344CB8AC3E}">
        <p14:creationId xmlns:p14="http://schemas.microsoft.com/office/powerpoint/2010/main" val="11950750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3862298-AF85-4572-BED3-52E573EB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3E485DD-0C12-45BC-A361-28152A03BB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4207" y="0"/>
            <a:ext cx="2472664" cy="6858000"/>
          </a:xfrm>
          <a:custGeom>
            <a:avLst/>
            <a:gdLst>
              <a:gd name="connsiteX0" fmla="*/ 1056708 w 2472664"/>
              <a:gd name="connsiteY0" fmla="*/ 0 h 6858000"/>
              <a:gd name="connsiteX1" fmla="*/ 2472664 w 2472664"/>
              <a:gd name="connsiteY1" fmla="*/ 0 h 6858000"/>
              <a:gd name="connsiteX2" fmla="*/ 2400427 w 2472664"/>
              <a:gd name="connsiteY2" fmla="*/ 75768 h 6858000"/>
              <a:gd name="connsiteX3" fmla="*/ 1104861 w 2472664"/>
              <a:gd name="connsiteY3" fmla="*/ 3429000 h 6858000"/>
              <a:gd name="connsiteX4" fmla="*/ 2400427 w 2472664"/>
              <a:gd name="connsiteY4" fmla="*/ 6782233 h 6858000"/>
              <a:gd name="connsiteX5" fmla="*/ 2472664 w 2472664"/>
              <a:gd name="connsiteY5" fmla="*/ 6858000 h 6858000"/>
              <a:gd name="connsiteX6" fmla="*/ 1056708 w 2472664"/>
              <a:gd name="connsiteY6" fmla="*/ 6858000 h 6858000"/>
              <a:gd name="connsiteX7" fmla="*/ 1040416 w 2472664"/>
              <a:gd name="connsiteY7" fmla="*/ 6835090 h 6858000"/>
              <a:gd name="connsiteX8" fmla="*/ 0 w 2472664"/>
              <a:gd name="connsiteY8" fmla="*/ 3429000 h 6858000"/>
              <a:gd name="connsiteX9" fmla="*/ 1040416 w 2472664"/>
              <a:gd name="connsiteY9" fmla="*/ 2291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2664" h="6858000">
                <a:moveTo>
                  <a:pt x="1056708" y="0"/>
                </a:moveTo>
                <a:lnTo>
                  <a:pt x="2472664" y="0"/>
                </a:lnTo>
                <a:lnTo>
                  <a:pt x="2400427" y="75768"/>
                </a:lnTo>
                <a:cubicBezTo>
                  <a:pt x="1595469" y="961418"/>
                  <a:pt x="1104861" y="2137915"/>
                  <a:pt x="1104861" y="3429000"/>
                </a:cubicBezTo>
                <a:cubicBezTo>
                  <a:pt x="1104861" y="4720086"/>
                  <a:pt x="1595469" y="5896583"/>
                  <a:pt x="2400427" y="6782233"/>
                </a:cubicBezTo>
                <a:lnTo>
                  <a:pt x="2472664" y="6858000"/>
                </a:lnTo>
                <a:lnTo>
                  <a:pt x="1056708" y="6858000"/>
                </a:lnTo>
                <a:lnTo>
                  <a:pt x="1040416" y="6835090"/>
                </a:lnTo>
                <a:cubicBezTo>
                  <a:pt x="383551" y="5862802"/>
                  <a:pt x="0" y="4690693"/>
                  <a:pt x="0" y="3429000"/>
                </a:cubicBezTo>
                <a:cubicBezTo>
                  <a:pt x="0" y="2167308"/>
                  <a:pt x="383551" y="995199"/>
                  <a:pt x="1040416" y="22911"/>
                </a:cubicBezTo>
                <a:close/>
              </a:path>
            </a:pathLst>
          </a:custGeom>
          <a:solidFill>
            <a:schemeClr val="tx1">
              <a:lumMod val="50000"/>
              <a:lumOff val="5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6D6B998F-CA62-4EE6-B7E7-046377D4F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3038" y="1992863"/>
            <a:ext cx="1488962" cy="2872274"/>
          </a:xfrm>
          <a:custGeom>
            <a:avLst/>
            <a:gdLst>
              <a:gd name="connsiteX0" fmla="*/ 1436137 w 1488962"/>
              <a:gd name="connsiteY0" fmla="*/ 0 h 2872274"/>
              <a:gd name="connsiteX1" fmla="*/ 1488962 w 1488962"/>
              <a:gd name="connsiteY1" fmla="*/ 2668 h 2872274"/>
              <a:gd name="connsiteX2" fmla="*/ 1488962 w 1488962"/>
              <a:gd name="connsiteY2" fmla="*/ 2869607 h 2872274"/>
              <a:gd name="connsiteX3" fmla="*/ 1436137 w 1488962"/>
              <a:gd name="connsiteY3" fmla="*/ 2872274 h 2872274"/>
              <a:gd name="connsiteX4" fmla="*/ 0 w 1488962"/>
              <a:gd name="connsiteY4" fmla="*/ 1436137 h 2872274"/>
              <a:gd name="connsiteX5" fmla="*/ 1436137 w 1488962"/>
              <a:gd name="connsiteY5" fmla="*/ 0 h 2872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8962" h="2872274">
                <a:moveTo>
                  <a:pt x="1436137" y="0"/>
                </a:moveTo>
                <a:lnTo>
                  <a:pt x="1488962" y="2668"/>
                </a:lnTo>
                <a:lnTo>
                  <a:pt x="1488962" y="2869607"/>
                </a:lnTo>
                <a:lnTo>
                  <a:pt x="1436137" y="2872274"/>
                </a:lnTo>
                <a:cubicBezTo>
                  <a:pt x="642980" y="2872274"/>
                  <a:pt x="0" y="2229294"/>
                  <a:pt x="0" y="1436137"/>
                </a:cubicBezTo>
                <a:cubicBezTo>
                  <a:pt x="0" y="642980"/>
                  <a:pt x="642980" y="0"/>
                  <a:pt x="1436137" y="0"/>
                </a:cubicBez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Immagine 7" descr="Immagine che contiene testo&#10;&#10;Descrizione generata automaticamente">
            <a:extLst>
              <a:ext uri="{FF2B5EF4-FFF2-40B4-BE49-F238E27FC236}">
                <a16:creationId xmlns:a16="http://schemas.microsoft.com/office/drawing/2014/main" id="{168FA77A-EB1E-4D10-88A3-245D3BA54112}"/>
              </a:ext>
            </a:extLst>
          </p:cNvPr>
          <p:cNvPicPr>
            <a:picLocks noChangeAspect="1"/>
          </p:cNvPicPr>
          <p:nvPr/>
        </p:nvPicPr>
        <p:blipFill rotWithShape="1">
          <a:blip r:embed="rId2">
            <a:extLst>
              <a:ext uri="{28A0092B-C50C-407E-A947-70E740481C1C}">
                <a14:useLocalDpi xmlns:a14="http://schemas.microsoft.com/office/drawing/2010/main" val="0"/>
              </a:ext>
            </a:extLst>
          </a:blip>
          <a:srcRect l="3637" t="1709" r="3637" b="1901"/>
          <a:stretch/>
        </p:blipFill>
        <p:spPr>
          <a:xfrm>
            <a:off x="5772150" y="1219200"/>
            <a:ext cx="1943100" cy="4028737"/>
          </a:xfrm>
          <a:prstGeom prst="rect">
            <a:avLst/>
          </a:prstGeom>
        </p:spPr>
      </p:pic>
      <p:sp>
        <p:nvSpPr>
          <p:cNvPr id="2" name="Segnaposto numero diapositiva 1">
            <a:extLst>
              <a:ext uri="{FF2B5EF4-FFF2-40B4-BE49-F238E27FC236}">
                <a16:creationId xmlns:a16="http://schemas.microsoft.com/office/drawing/2014/main" id="{B4C18076-45D6-4538-83DE-2065F3B4C645}"/>
              </a:ext>
            </a:extLst>
          </p:cNvPr>
          <p:cNvSpPr>
            <a:spLocks noGrp="1"/>
          </p:cNvSpPr>
          <p:nvPr>
            <p:ph type="sldNum" sz="quarter" idx="12"/>
          </p:nvPr>
        </p:nvSpPr>
        <p:spPr>
          <a:xfrm>
            <a:off x="8809130" y="6315491"/>
            <a:ext cx="2743200" cy="365125"/>
          </a:xfrm>
        </p:spPr>
        <p:txBody>
          <a:bodyPr/>
          <a:lstStyle/>
          <a:p>
            <a:fld id="{D32067E1-C575-478C-9FB0-7E6047A5EDAF}" type="slidenum">
              <a:rPr lang="it-IT" smtClean="0"/>
              <a:t>1</a:t>
            </a:fld>
            <a:endParaRPr lang="it-IT"/>
          </a:p>
        </p:txBody>
      </p:sp>
      <p:sp>
        <p:nvSpPr>
          <p:cNvPr id="11" name="CasellaDiTesto 9">
            <a:extLst>
              <a:ext uri="{FF2B5EF4-FFF2-40B4-BE49-F238E27FC236}">
                <a16:creationId xmlns:a16="http://schemas.microsoft.com/office/drawing/2014/main" id="{839F65C3-4F81-48CC-A24B-E55AE433BCDD}"/>
              </a:ext>
            </a:extLst>
          </p:cNvPr>
          <p:cNvSpPr txBox="1"/>
          <p:nvPr/>
        </p:nvSpPr>
        <p:spPr>
          <a:xfrm>
            <a:off x="547844" y="5630735"/>
            <a:ext cx="11644155" cy="461665"/>
          </a:xfrm>
          <a:prstGeom prst="rect">
            <a:avLst/>
          </a:prstGeom>
          <a:solidFill>
            <a:schemeClr val="accent3"/>
          </a:solidFill>
          <a:ln>
            <a:noFill/>
          </a:ln>
        </p:spPr>
        <p:txBody>
          <a:bodyPr wrap="square" rtlCol="0">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it-IT" sz="2400" b="1" dirty="0">
                <a:solidFill>
                  <a:schemeClr val="tx1">
                    <a:lumMod val="65000"/>
                    <a:lumOff val="35000"/>
                  </a:schemeClr>
                </a:solidFill>
                <a:latin typeface="Century Gothic" panose="020B0502020202020204" pitchFamily="34" charset="0"/>
              </a:rPr>
              <a:t>DECRETO AIUTI (DL 50 DEL 17 MAGGIO 2022) – FONDI CARO - MATERIALI</a:t>
            </a:r>
          </a:p>
        </p:txBody>
      </p:sp>
    </p:spTree>
    <p:extLst>
      <p:ext uri="{BB962C8B-B14F-4D97-AF65-F5344CB8AC3E}">
        <p14:creationId xmlns:p14="http://schemas.microsoft.com/office/powerpoint/2010/main" val="82125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3862298-AF85-4572-BED3-52E573EB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3E485DD-0C12-45BC-A361-28152A03BB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4207" y="0"/>
            <a:ext cx="2472664" cy="6858000"/>
          </a:xfrm>
          <a:custGeom>
            <a:avLst/>
            <a:gdLst>
              <a:gd name="connsiteX0" fmla="*/ 1056708 w 2472664"/>
              <a:gd name="connsiteY0" fmla="*/ 0 h 6858000"/>
              <a:gd name="connsiteX1" fmla="*/ 2472664 w 2472664"/>
              <a:gd name="connsiteY1" fmla="*/ 0 h 6858000"/>
              <a:gd name="connsiteX2" fmla="*/ 2400427 w 2472664"/>
              <a:gd name="connsiteY2" fmla="*/ 75768 h 6858000"/>
              <a:gd name="connsiteX3" fmla="*/ 1104861 w 2472664"/>
              <a:gd name="connsiteY3" fmla="*/ 3429000 h 6858000"/>
              <a:gd name="connsiteX4" fmla="*/ 2400427 w 2472664"/>
              <a:gd name="connsiteY4" fmla="*/ 6782233 h 6858000"/>
              <a:gd name="connsiteX5" fmla="*/ 2472664 w 2472664"/>
              <a:gd name="connsiteY5" fmla="*/ 6858000 h 6858000"/>
              <a:gd name="connsiteX6" fmla="*/ 1056708 w 2472664"/>
              <a:gd name="connsiteY6" fmla="*/ 6858000 h 6858000"/>
              <a:gd name="connsiteX7" fmla="*/ 1040416 w 2472664"/>
              <a:gd name="connsiteY7" fmla="*/ 6835090 h 6858000"/>
              <a:gd name="connsiteX8" fmla="*/ 0 w 2472664"/>
              <a:gd name="connsiteY8" fmla="*/ 3429000 h 6858000"/>
              <a:gd name="connsiteX9" fmla="*/ 1040416 w 2472664"/>
              <a:gd name="connsiteY9" fmla="*/ 2291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2664" h="6858000">
                <a:moveTo>
                  <a:pt x="1056708" y="0"/>
                </a:moveTo>
                <a:lnTo>
                  <a:pt x="2472664" y="0"/>
                </a:lnTo>
                <a:lnTo>
                  <a:pt x="2400427" y="75768"/>
                </a:lnTo>
                <a:cubicBezTo>
                  <a:pt x="1595469" y="961418"/>
                  <a:pt x="1104861" y="2137915"/>
                  <a:pt x="1104861" y="3429000"/>
                </a:cubicBezTo>
                <a:cubicBezTo>
                  <a:pt x="1104861" y="4720086"/>
                  <a:pt x="1595469" y="5896583"/>
                  <a:pt x="2400427" y="6782233"/>
                </a:cubicBezTo>
                <a:lnTo>
                  <a:pt x="2472664" y="6858000"/>
                </a:lnTo>
                <a:lnTo>
                  <a:pt x="1056708" y="6858000"/>
                </a:lnTo>
                <a:lnTo>
                  <a:pt x="1040416" y="6835090"/>
                </a:lnTo>
                <a:cubicBezTo>
                  <a:pt x="383551" y="5862802"/>
                  <a:pt x="0" y="4690693"/>
                  <a:pt x="0" y="3429000"/>
                </a:cubicBezTo>
                <a:cubicBezTo>
                  <a:pt x="0" y="2167308"/>
                  <a:pt x="383551" y="995199"/>
                  <a:pt x="1040416" y="22911"/>
                </a:cubicBezTo>
                <a:close/>
              </a:path>
            </a:pathLst>
          </a:custGeom>
          <a:solidFill>
            <a:schemeClr val="tx1">
              <a:lumMod val="50000"/>
              <a:lumOff val="5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6D6B998F-CA62-4EE6-B7E7-046377D4F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3038" y="1992863"/>
            <a:ext cx="1488962" cy="2872274"/>
          </a:xfrm>
          <a:custGeom>
            <a:avLst/>
            <a:gdLst>
              <a:gd name="connsiteX0" fmla="*/ 1436137 w 1488962"/>
              <a:gd name="connsiteY0" fmla="*/ 0 h 2872274"/>
              <a:gd name="connsiteX1" fmla="*/ 1488962 w 1488962"/>
              <a:gd name="connsiteY1" fmla="*/ 2668 h 2872274"/>
              <a:gd name="connsiteX2" fmla="*/ 1488962 w 1488962"/>
              <a:gd name="connsiteY2" fmla="*/ 2869607 h 2872274"/>
              <a:gd name="connsiteX3" fmla="*/ 1436137 w 1488962"/>
              <a:gd name="connsiteY3" fmla="*/ 2872274 h 2872274"/>
              <a:gd name="connsiteX4" fmla="*/ 0 w 1488962"/>
              <a:gd name="connsiteY4" fmla="*/ 1436137 h 2872274"/>
              <a:gd name="connsiteX5" fmla="*/ 1436137 w 1488962"/>
              <a:gd name="connsiteY5" fmla="*/ 0 h 2872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8962" h="2872274">
                <a:moveTo>
                  <a:pt x="1436137" y="0"/>
                </a:moveTo>
                <a:lnTo>
                  <a:pt x="1488962" y="2668"/>
                </a:lnTo>
                <a:lnTo>
                  <a:pt x="1488962" y="2869607"/>
                </a:lnTo>
                <a:lnTo>
                  <a:pt x="1436137" y="2872274"/>
                </a:lnTo>
                <a:cubicBezTo>
                  <a:pt x="642980" y="2872274"/>
                  <a:pt x="0" y="2229294"/>
                  <a:pt x="0" y="1436137"/>
                </a:cubicBezTo>
                <a:cubicBezTo>
                  <a:pt x="0" y="642980"/>
                  <a:pt x="642980" y="0"/>
                  <a:pt x="1436137" y="0"/>
                </a:cubicBez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CasellaDiTesto 8">
            <a:extLst>
              <a:ext uri="{FF2B5EF4-FFF2-40B4-BE49-F238E27FC236}">
                <a16:creationId xmlns:a16="http://schemas.microsoft.com/office/drawing/2014/main" id="{FC9A4745-47F9-47D5-9A38-2E82A349EC64}"/>
              </a:ext>
            </a:extLst>
          </p:cNvPr>
          <p:cNvSpPr txBox="1"/>
          <p:nvPr/>
        </p:nvSpPr>
        <p:spPr>
          <a:xfrm>
            <a:off x="1769573" y="1088356"/>
            <a:ext cx="8299686" cy="400110"/>
          </a:xfrm>
          <a:prstGeom prst="rect">
            <a:avLst/>
          </a:prstGeom>
          <a:solidFill>
            <a:schemeClr val="accent2">
              <a:lumMod val="20000"/>
              <a:lumOff val="80000"/>
            </a:schemeClr>
          </a:solidFill>
        </p:spPr>
        <p:txBody>
          <a:bodyPr wrap="square" rtlCol="0">
            <a:spAutoFit/>
          </a:bodyPr>
          <a:lstStyle/>
          <a:p>
            <a:r>
              <a:rPr lang="it-IT" sz="2000" b="1" i="0" dirty="0">
                <a:solidFill>
                  <a:srgbClr val="0070C0"/>
                </a:solidFill>
                <a:effectLst/>
                <a:latin typeface="Raleway" pitchFamily="2" charset="0"/>
              </a:rPr>
              <a:t>Novità per gli appalti pubblici di lavori e caro materiali</a:t>
            </a:r>
          </a:p>
        </p:txBody>
      </p:sp>
      <p:pic>
        <p:nvPicPr>
          <p:cNvPr id="10" name="Immagine 9">
            <a:extLst>
              <a:ext uri="{FF2B5EF4-FFF2-40B4-BE49-F238E27FC236}">
                <a16:creationId xmlns:a16="http://schemas.microsoft.com/office/drawing/2014/main" id="{53F5F4B0-7857-4232-8599-8F2A0474E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650" y="281009"/>
            <a:ext cx="641510" cy="1369377"/>
          </a:xfrm>
          <a:prstGeom prst="rect">
            <a:avLst/>
          </a:prstGeom>
        </p:spPr>
      </p:pic>
      <p:sp>
        <p:nvSpPr>
          <p:cNvPr id="2" name="CasellaDiTesto 1">
            <a:extLst>
              <a:ext uri="{FF2B5EF4-FFF2-40B4-BE49-F238E27FC236}">
                <a16:creationId xmlns:a16="http://schemas.microsoft.com/office/drawing/2014/main" id="{FA62FB9E-2A62-430A-A8B2-5BB31BB189FD}"/>
              </a:ext>
            </a:extLst>
          </p:cNvPr>
          <p:cNvSpPr txBox="1"/>
          <p:nvPr/>
        </p:nvSpPr>
        <p:spPr>
          <a:xfrm>
            <a:off x="1769573" y="2422645"/>
            <a:ext cx="8867667" cy="2703817"/>
          </a:xfrm>
          <a:prstGeom prst="rect">
            <a:avLst/>
          </a:prstGeom>
          <a:noFill/>
        </p:spPr>
        <p:txBody>
          <a:bodyPr wrap="square" rtlCol="0">
            <a:spAutoFit/>
          </a:bodyPr>
          <a:lstStyle/>
          <a:p>
            <a:pPr algn="just"/>
            <a:r>
              <a:rPr lang="it-IT" b="0" i="0" dirty="0">
                <a:solidFill>
                  <a:srgbClr val="000000"/>
                </a:solidFill>
                <a:effectLst/>
                <a:latin typeface="Raleway" pitchFamily="2" charset="0"/>
              </a:rPr>
              <a:t>In data 18 maggio 2022 è entrato in vigore il c.d. decreto aiuti (</a:t>
            </a:r>
            <a:r>
              <a:rPr lang="it-IT" b="0" i="0" dirty="0" err="1">
                <a:solidFill>
                  <a:srgbClr val="000000"/>
                </a:solidFill>
                <a:effectLst/>
                <a:latin typeface="Raleway" pitchFamily="2" charset="0"/>
              </a:rPr>
              <a:t>d.l.</a:t>
            </a:r>
            <a:r>
              <a:rPr lang="it-IT" b="0" i="0" dirty="0">
                <a:solidFill>
                  <a:srgbClr val="000000"/>
                </a:solidFill>
                <a:effectLst/>
                <a:latin typeface="Raleway" pitchFamily="2" charset="0"/>
              </a:rPr>
              <a:t> 50/2022) che apporta rilevanti novità in materia di </a:t>
            </a:r>
            <a:r>
              <a:rPr lang="it-IT" b="1" i="0" u="none" strike="noStrike" dirty="0">
                <a:solidFill>
                  <a:srgbClr val="303133"/>
                </a:solidFill>
                <a:effectLst/>
                <a:latin typeface="Raleway" pitchFamily="2" charset="0"/>
              </a:rPr>
              <a:t>appalti pubblici di lavori e caro materiali</a:t>
            </a:r>
            <a:r>
              <a:rPr lang="it-IT" b="0" i="0" u="none" strike="noStrike" dirty="0">
                <a:solidFill>
                  <a:srgbClr val="303133"/>
                </a:solidFill>
                <a:effectLst/>
                <a:latin typeface="Raleway" pitchFamily="2" charset="0"/>
              </a:rPr>
              <a:t> </a:t>
            </a:r>
            <a:r>
              <a:rPr lang="it-IT" b="0" i="0" dirty="0">
                <a:solidFill>
                  <a:srgbClr val="000000"/>
                </a:solidFill>
                <a:effectLst/>
                <a:latin typeface="Raleway" pitchFamily="2" charset="0"/>
              </a:rPr>
              <a:t>nell’ottica di far fronte all’aumento vertiginoso dei prezzi dei materiali da costruzione, dei prodotti energetici e del carburante.</a:t>
            </a:r>
          </a:p>
          <a:p>
            <a:pPr algn="l"/>
            <a:r>
              <a:rPr lang="it-IT" b="0" i="0" dirty="0">
                <a:solidFill>
                  <a:srgbClr val="000000"/>
                </a:solidFill>
                <a:effectLst/>
                <a:latin typeface="Raleway" pitchFamily="2" charset="0"/>
              </a:rPr>
              <a:t>Le novità sul tema appalti pubblici sono contenute negli </a:t>
            </a:r>
            <a:r>
              <a:rPr lang="it-IT" b="1" i="0" dirty="0">
                <a:solidFill>
                  <a:srgbClr val="000000"/>
                </a:solidFill>
                <a:effectLst/>
                <a:latin typeface="Raleway" pitchFamily="2" charset="0"/>
              </a:rPr>
              <a:t>artt. 26 e 27 </a:t>
            </a:r>
            <a:r>
              <a:rPr lang="it-IT" b="0" i="0" dirty="0">
                <a:solidFill>
                  <a:srgbClr val="000000"/>
                </a:solidFill>
                <a:effectLst/>
                <a:latin typeface="Raleway" pitchFamily="2" charset="0"/>
              </a:rPr>
              <a:t>del decreto.</a:t>
            </a:r>
          </a:p>
          <a:p>
            <a:pPr algn="l"/>
            <a:endParaRPr lang="it-IT" dirty="0">
              <a:solidFill>
                <a:srgbClr val="000000"/>
              </a:solidFill>
              <a:latin typeface="Raleway" pitchFamily="2" charset="0"/>
            </a:endParaRPr>
          </a:p>
          <a:p>
            <a:pPr algn="l"/>
            <a:endParaRPr lang="it-IT" b="0" i="0" dirty="0">
              <a:solidFill>
                <a:srgbClr val="000000"/>
              </a:solidFill>
              <a:effectLst/>
              <a:latin typeface="Raleway" pitchFamily="2" charset="0"/>
            </a:endParaRPr>
          </a:p>
          <a:p>
            <a:pPr algn="just">
              <a:lnSpc>
                <a:spcPct val="107000"/>
              </a:lnSpc>
              <a:spcAft>
                <a:spcPts val="800"/>
              </a:spcAft>
            </a:pPr>
            <a:endParaRPr lang="it-IT"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Segnaposto numero diapositiva 2">
            <a:extLst>
              <a:ext uri="{FF2B5EF4-FFF2-40B4-BE49-F238E27FC236}">
                <a16:creationId xmlns:a16="http://schemas.microsoft.com/office/drawing/2014/main" id="{E07511FB-5B19-484E-8026-F3F04EA752B6}"/>
              </a:ext>
            </a:extLst>
          </p:cNvPr>
          <p:cNvSpPr>
            <a:spLocks noGrp="1"/>
          </p:cNvSpPr>
          <p:nvPr>
            <p:ph type="sldNum" sz="quarter" idx="12"/>
          </p:nvPr>
        </p:nvSpPr>
        <p:spPr/>
        <p:txBody>
          <a:bodyPr/>
          <a:lstStyle/>
          <a:p>
            <a:fld id="{D32067E1-C575-478C-9FB0-7E6047A5EDAF}" type="slidenum">
              <a:rPr lang="it-IT" smtClean="0"/>
              <a:t>2</a:t>
            </a:fld>
            <a:endParaRPr lang="it-IT"/>
          </a:p>
        </p:txBody>
      </p:sp>
    </p:spTree>
    <p:extLst>
      <p:ext uri="{BB962C8B-B14F-4D97-AF65-F5344CB8AC3E}">
        <p14:creationId xmlns:p14="http://schemas.microsoft.com/office/powerpoint/2010/main" val="3765991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3862298-AF85-4572-BED3-52E573EB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3E485DD-0C12-45BC-A361-28152A03BB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4207" y="0"/>
            <a:ext cx="2472664" cy="6858000"/>
          </a:xfrm>
          <a:custGeom>
            <a:avLst/>
            <a:gdLst>
              <a:gd name="connsiteX0" fmla="*/ 1056708 w 2472664"/>
              <a:gd name="connsiteY0" fmla="*/ 0 h 6858000"/>
              <a:gd name="connsiteX1" fmla="*/ 2472664 w 2472664"/>
              <a:gd name="connsiteY1" fmla="*/ 0 h 6858000"/>
              <a:gd name="connsiteX2" fmla="*/ 2400427 w 2472664"/>
              <a:gd name="connsiteY2" fmla="*/ 75768 h 6858000"/>
              <a:gd name="connsiteX3" fmla="*/ 1104861 w 2472664"/>
              <a:gd name="connsiteY3" fmla="*/ 3429000 h 6858000"/>
              <a:gd name="connsiteX4" fmla="*/ 2400427 w 2472664"/>
              <a:gd name="connsiteY4" fmla="*/ 6782233 h 6858000"/>
              <a:gd name="connsiteX5" fmla="*/ 2472664 w 2472664"/>
              <a:gd name="connsiteY5" fmla="*/ 6858000 h 6858000"/>
              <a:gd name="connsiteX6" fmla="*/ 1056708 w 2472664"/>
              <a:gd name="connsiteY6" fmla="*/ 6858000 h 6858000"/>
              <a:gd name="connsiteX7" fmla="*/ 1040416 w 2472664"/>
              <a:gd name="connsiteY7" fmla="*/ 6835090 h 6858000"/>
              <a:gd name="connsiteX8" fmla="*/ 0 w 2472664"/>
              <a:gd name="connsiteY8" fmla="*/ 3429000 h 6858000"/>
              <a:gd name="connsiteX9" fmla="*/ 1040416 w 2472664"/>
              <a:gd name="connsiteY9" fmla="*/ 2291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2664" h="6858000">
                <a:moveTo>
                  <a:pt x="1056708" y="0"/>
                </a:moveTo>
                <a:lnTo>
                  <a:pt x="2472664" y="0"/>
                </a:lnTo>
                <a:lnTo>
                  <a:pt x="2400427" y="75768"/>
                </a:lnTo>
                <a:cubicBezTo>
                  <a:pt x="1595469" y="961418"/>
                  <a:pt x="1104861" y="2137915"/>
                  <a:pt x="1104861" y="3429000"/>
                </a:cubicBezTo>
                <a:cubicBezTo>
                  <a:pt x="1104861" y="4720086"/>
                  <a:pt x="1595469" y="5896583"/>
                  <a:pt x="2400427" y="6782233"/>
                </a:cubicBezTo>
                <a:lnTo>
                  <a:pt x="2472664" y="6858000"/>
                </a:lnTo>
                <a:lnTo>
                  <a:pt x="1056708" y="6858000"/>
                </a:lnTo>
                <a:lnTo>
                  <a:pt x="1040416" y="6835090"/>
                </a:lnTo>
                <a:cubicBezTo>
                  <a:pt x="383551" y="5862802"/>
                  <a:pt x="0" y="4690693"/>
                  <a:pt x="0" y="3429000"/>
                </a:cubicBezTo>
                <a:cubicBezTo>
                  <a:pt x="0" y="2167308"/>
                  <a:pt x="383551" y="995199"/>
                  <a:pt x="1040416" y="22911"/>
                </a:cubicBezTo>
                <a:close/>
              </a:path>
            </a:pathLst>
          </a:custGeom>
          <a:solidFill>
            <a:schemeClr val="tx1">
              <a:lumMod val="50000"/>
              <a:lumOff val="5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6D6B998F-CA62-4EE6-B7E7-046377D4F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3038" y="1992863"/>
            <a:ext cx="1488962" cy="2872274"/>
          </a:xfrm>
          <a:custGeom>
            <a:avLst/>
            <a:gdLst>
              <a:gd name="connsiteX0" fmla="*/ 1436137 w 1488962"/>
              <a:gd name="connsiteY0" fmla="*/ 0 h 2872274"/>
              <a:gd name="connsiteX1" fmla="*/ 1488962 w 1488962"/>
              <a:gd name="connsiteY1" fmla="*/ 2668 h 2872274"/>
              <a:gd name="connsiteX2" fmla="*/ 1488962 w 1488962"/>
              <a:gd name="connsiteY2" fmla="*/ 2869607 h 2872274"/>
              <a:gd name="connsiteX3" fmla="*/ 1436137 w 1488962"/>
              <a:gd name="connsiteY3" fmla="*/ 2872274 h 2872274"/>
              <a:gd name="connsiteX4" fmla="*/ 0 w 1488962"/>
              <a:gd name="connsiteY4" fmla="*/ 1436137 h 2872274"/>
              <a:gd name="connsiteX5" fmla="*/ 1436137 w 1488962"/>
              <a:gd name="connsiteY5" fmla="*/ 0 h 2872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8962" h="2872274">
                <a:moveTo>
                  <a:pt x="1436137" y="0"/>
                </a:moveTo>
                <a:lnTo>
                  <a:pt x="1488962" y="2668"/>
                </a:lnTo>
                <a:lnTo>
                  <a:pt x="1488962" y="2869607"/>
                </a:lnTo>
                <a:lnTo>
                  <a:pt x="1436137" y="2872274"/>
                </a:lnTo>
                <a:cubicBezTo>
                  <a:pt x="642980" y="2872274"/>
                  <a:pt x="0" y="2229294"/>
                  <a:pt x="0" y="1436137"/>
                </a:cubicBezTo>
                <a:cubicBezTo>
                  <a:pt x="0" y="642980"/>
                  <a:pt x="642980" y="0"/>
                  <a:pt x="1436137" y="0"/>
                </a:cubicBez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Immagine 9">
            <a:extLst>
              <a:ext uri="{FF2B5EF4-FFF2-40B4-BE49-F238E27FC236}">
                <a16:creationId xmlns:a16="http://schemas.microsoft.com/office/drawing/2014/main" id="{53F5F4B0-7857-4232-8599-8F2A0474E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650" y="281009"/>
            <a:ext cx="641510" cy="1369377"/>
          </a:xfrm>
          <a:prstGeom prst="rect">
            <a:avLst/>
          </a:prstGeom>
        </p:spPr>
      </p:pic>
      <p:sp>
        <p:nvSpPr>
          <p:cNvPr id="2" name="CasellaDiTesto 1">
            <a:extLst>
              <a:ext uri="{FF2B5EF4-FFF2-40B4-BE49-F238E27FC236}">
                <a16:creationId xmlns:a16="http://schemas.microsoft.com/office/drawing/2014/main" id="{FA62FB9E-2A62-430A-A8B2-5BB31BB189FD}"/>
              </a:ext>
            </a:extLst>
          </p:cNvPr>
          <p:cNvSpPr txBox="1"/>
          <p:nvPr/>
        </p:nvSpPr>
        <p:spPr>
          <a:xfrm>
            <a:off x="1499160" y="874649"/>
            <a:ext cx="10268824" cy="5967403"/>
          </a:xfrm>
          <a:prstGeom prst="rect">
            <a:avLst/>
          </a:prstGeom>
          <a:noFill/>
        </p:spPr>
        <p:txBody>
          <a:bodyPr wrap="square" rtlCol="0">
            <a:spAutoFit/>
          </a:bodyPr>
          <a:lstStyle/>
          <a:p>
            <a:pPr algn="just"/>
            <a:r>
              <a:rPr lang="it-IT" sz="1400" b="0" i="0" dirty="0">
                <a:solidFill>
                  <a:srgbClr val="000000"/>
                </a:solidFill>
                <a:effectLst/>
                <a:latin typeface="Raleway" pitchFamily="2" charset="0"/>
              </a:rPr>
              <a:t>L’art. 26 attiene ai </a:t>
            </a:r>
            <a:r>
              <a:rPr lang="it-IT" sz="1400" b="1" i="0" dirty="0">
                <a:solidFill>
                  <a:srgbClr val="303133"/>
                </a:solidFill>
                <a:effectLst/>
                <a:latin typeface="Raleway" pitchFamily="2" charset="0"/>
              </a:rPr>
              <a:t>contratti aggiudicati sulla base di offerte con termine finale di presentazione entro il 31 dicembre 2021.</a:t>
            </a:r>
          </a:p>
          <a:p>
            <a:pPr algn="just"/>
            <a:endParaRPr lang="it-IT" sz="1400" b="0" i="0" dirty="0">
              <a:solidFill>
                <a:srgbClr val="000000"/>
              </a:solidFill>
              <a:effectLst/>
              <a:latin typeface="Raleway" pitchFamily="2" charset="0"/>
            </a:endParaRPr>
          </a:p>
          <a:p>
            <a:pPr algn="just"/>
            <a:r>
              <a:rPr lang="it-IT" sz="1400" b="0" i="0" dirty="0">
                <a:solidFill>
                  <a:srgbClr val="000000"/>
                </a:solidFill>
                <a:effectLst/>
                <a:latin typeface="Raleway" pitchFamily="2" charset="0"/>
              </a:rPr>
              <a:t>Per tali tipi di contratti, l’art. </a:t>
            </a:r>
            <a:r>
              <a:rPr lang="it-IT" sz="1400" b="1" i="0" dirty="0">
                <a:solidFill>
                  <a:srgbClr val="000000"/>
                </a:solidFill>
                <a:effectLst/>
                <a:latin typeface="Raleway" pitchFamily="2" charset="0"/>
              </a:rPr>
              <a:t>26 comma 1 </a:t>
            </a:r>
            <a:r>
              <a:rPr lang="it-IT" sz="1400" b="0" i="0" dirty="0">
                <a:solidFill>
                  <a:srgbClr val="000000"/>
                </a:solidFill>
                <a:effectLst/>
                <a:latin typeface="Raleway" pitchFamily="2" charset="0"/>
              </a:rPr>
              <a:t>del decreto aiuti prevede che:</a:t>
            </a:r>
          </a:p>
          <a:p>
            <a:pPr algn="just"/>
            <a:endParaRPr lang="it-IT" sz="1400" dirty="0">
              <a:solidFill>
                <a:srgbClr val="000000"/>
              </a:solidFill>
              <a:latin typeface="Raleway" pitchFamily="2" charset="0"/>
            </a:endParaRPr>
          </a:p>
          <a:p>
            <a:pPr algn="just"/>
            <a:r>
              <a:rPr lang="it-IT" sz="1400" b="0" i="0" dirty="0">
                <a:solidFill>
                  <a:srgbClr val="000000"/>
                </a:solidFill>
                <a:effectLst/>
                <a:latin typeface="Raleway" pitchFamily="2" charset="0"/>
              </a:rPr>
              <a:t>1) i SAL relativi alle lavorazioni contabilizzate o registrate tra il </a:t>
            </a:r>
            <a:r>
              <a:rPr lang="it-IT" sz="1400" b="1" i="0" dirty="0">
                <a:solidFill>
                  <a:srgbClr val="FF0000"/>
                </a:solidFill>
                <a:effectLst/>
                <a:latin typeface="Raleway" pitchFamily="2" charset="0"/>
              </a:rPr>
              <a:t>1 gennaio 2022 e il 31 dicembre 2022 </a:t>
            </a:r>
            <a:r>
              <a:rPr lang="it-IT" sz="1400" b="0" i="0" dirty="0">
                <a:solidFill>
                  <a:srgbClr val="000000"/>
                </a:solidFill>
                <a:effectLst/>
                <a:latin typeface="Raleway" pitchFamily="2" charset="0"/>
              </a:rPr>
              <a:t>sono adottati, </a:t>
            </a:r>
            <a:r>
              <a:rPr lang="it-IT" sz="1400" b="1" i="0" dirty="0">
                <a:solidFill>
                  <a:srgbClr val="000000"/>
                </a:solidFill>
                <a:effectLst/>
                <a:latin typeface="Raleway" pitchFamily="2" charset="0"/>
              </a:rPr>
              <a:t>in deroga </a:t>
            </a:r>
            <a:r>
              <a:rPr lang="it-IT" sz="1400" b="0" i="0" dirty="0">
                <a:solidFill>
                  <a:srgbClr val="000000"/>
                </a:solidFill>
                <a:effectLst/>
                <a:latin typeface="Raleway" pitchFamily="2" charset="0"/>
              </a:rPr>
              <a:t>alle disposizioni contrattuali, </a:t>
            </a:r>
            <a:r>
              <a:rPr lang="it-IT" sz="1400" b="1" i="0" dirty="0">
                <a:solidFill>
                  <a:srgbClr val="000000"/>
                </a:solidFill>
                <a:effectLst/>
                <a:latin typeface="Raleway" pitchFamily="2" charset="0"/>
              </a:rPr>
              <a:t>applicando i prezziari aggiornati al 31.7.2022 </a:t>
            </a:r>
            <a:r>
              <a:rPr lang="it-IT" sz="1400" b="0" i="0" dirty="0">
                <a:solidFill>
                  <a:srgbClr val="000000"/>
                </a:solidFill>
                <a:effectLst/>
                <a:latin typeface="Raleway" pitchFamily="2" charset="0"/>
              </a:rPr>
              <a:t>o, in mancanza, </a:t>
            </a:r>
            <a:r>
              <a:rPr lang="it-IT" sz="1400" b="1" i="0" dirty="0">
                <a:solidFill>
                  <a:srgbClr val="303133"/>
                </a:solidFill>
                <a:effectLst/>
                <a:latin typeface="Raleway" pitchFamily="2" charset="0"/>
              </a:rPr>
              <a:t>applicando un incremento fino al 20% dei prezziari aggiornati al 31 dicembre 2021 e in uso.</a:t>
            </a:r>
          </a:p>
          <a:p>
            <a:pPr algn="just"/>
            <a:endParaRPr lang="it-IT" sz="1400" b="0" i="0" dirty="0">
              <a:solidFill>
                <a:srgbClr val="000000"/>
              </a:solidFill>
              <a:effectLst/>
              <a:latin typeface="Raleway" pitchFamily="2" charset="0"/>
            </a:endParaRPr>
          </a:p>
          <a:p>
            <a:pPr algn="just"/>
            <a:r>
              <a:rPr lang="it-IT" sz="1400" b="1" i="0" u="sng" dirty="0">
                <a:solidFill>
                  <a:srgbClr val="000000"/>
                </a:solidFill>
                <a:effectLst/>
                <a:latin typeface="Raleway" pitchFamily="2" charset="0"/>
              </a:rPr>
              <a:t>La stazione appaltante  è tenuta a riconoscere tali maggiori importi nella misura del 90%</a:t>
            </a:r>
          </a:p>
          <a:p>
            <a:pPr algn="just"/>
            <a:r>
              <a:rPr lang="it-IT" sz="1400" b="0" i="0" dirty="0">
                <a:solidFill>
                  <a:srgbClr val="000000"/>
                </a:solidFill>
                <a:effectLst/>
                <a:latin typeface="Raleway" pitchFamily="2" charset="0"/>
              </a:rPr>
              <a:t>In tal caso, il certificato di pagamento è emesso contestualmente o comunque entro cinque giorni dall’adozione del SAL.</a:t>
            </a:r>
          </a:p>
          <a:p>
            <a:pPr algn="l"/>
            <a:endParaRPr lang="it-IT" sz="1400" b="0" i="0" dirty="0">
              <a:solidFill>
                <a:srgbClr val="000000"/>
              </a:solidFill>
              <a:effectLst/>
              <a:latin typeface="Raleway" pitchFamily="2" charset="0"/>
            </a:endParaRPr>
          </a:p>
          <a:p>
            <a:pPr algn="just"/>
            <a:r>
              <a:rPr lang="it-IT" sz="1400" b="0" i="0" dirty="0">
                <a:solidFill>
                  <a:srgbClr val="000000"/>
                </a:solidFill>
                <a:effectLst/>
                <a:latin typeface="Raleway" pitchFamily="2" charset="0"/>
              </a:rPr>
              <a:t>2) per i SAL relativi alle lavorazioni contabilizzate o registrate </a:t>
            </a:r>
            <a:r>
              <a:rPr lang="it-IT" sz="1400" b="1" i="0" dirty="0">
                <a:solidFill>
                  <a:srgbClr val="FF0000"/>
                </a:solidFill>
                <a:effectLst/>
                <a:latin typeface="Raleway" pitchFamily="2" charset="0"/>
              </a:rPr>
              <a:t>tra il 1 gennaio 2022 e 18 maggio 2022 </a:t>
            </a:r>
            <a:r>
              <a:rPr lang="it-IT" sz="1400" b="0" i="0" dirty="0">
                <a:solidFill>
                  <a:srgbClr val="000000"/>
                </a:solidFill>
                <a:effectLst/>
                <a:latin typeface="Raleway" pitchFamily="2" charset="0"/>
              </a:rPr>
              <a:t>già adottati e per i quali sia già intervenuto un certificato di pagamento, </a:t>
            </a:r>
            <a:r>
              <a:rPr lang="it-IT" sz="1400" b="1" i="0" dirty="0">
                <a:solidFill>
                  <a:srgbClr val="000000"/>
                </a:solidFill>
                <a:effectLst/>
                <a:latin typeface="Raleway" pitchFamily="2" charset="0"/>
              </a:rPr>
              <a:t>è emesso un certificato di pagamento straordinario che contiene la determinazione dei maggiori oneri spettanti all’appaltatore</a:t>
            </a:r>
            <a:r>
              <a:rPr lang="it-IT" sz="1400" b="0" i="0" dirty="0">
                <a:solidFill>
                  <a:srgbClr val="000000"/>
                </a:solidFill>
                <a:effectLst/>
                <a:latin typeface="Raleway" pitchFamily="2" charset="0"/>
              </a:rPr>
              <a:t>, determinati </a:t>
            </a:r>
            <a:r>
              <a:rPr lang="it-IT" sz="1400" b="1" i="0" dirty="0">
                <a:solidFill>
                  <a:srgbClr val="000000"/>
                </a:solidFill>
                <a:effectLst/>
                <a:latin typeface="Raleway" pitchFamily="2" charset="0"/>
              </a:rPr>
              <a:t>applicando i prezziari aggiornati al 31.07.2022 o, in mancanza, applicando un incremento fino al 20% dei prezziari aggiornati al 31 dicembre 2021 e in uso. </a:t>
            </a:r>
          </a:p>
          <a:p>
            <a:pPr algn="just"/>
            <a:endParaRPr lang="it-IT" sz="1400" b="1" dirty="0">
              <a:solidFill>
                <a:srgbClr val="000000"/>
              </a:solidFill>
              <a:latin typeface="Raleway" pitchFamily="2" charset="0"/>
            </a:endParaRPr>
          </a:p>
          <a:p>
            <a:pPr algn="just"/>
            <a:r>
              <a:rPr lang="it-IT" sz="1400" b="1" i="0" dirty="0">
                <a:solidFill>
                  <a:srgbClr val="000000"/>
                </a:solidFill>
                <a:effectLst/>
                <a:latin typeface="Raleway" pitchFamily="2" charset="0"/>
              </a:rPr>
              <a:t>In questo caso, il certificato di pagamento straordinario deve essere adottato entro 30 giorni dall’entrata in vigore del decreto aiuti.</a:t>
            </a:r>
          </a:p>
          <a:p>
            <a:pPr algn="just"/>
            <a:endParaRPr lang="it-IT" sz="1400" b="1" i="0" dirty="0">
              <a:solidFill>
                <a:srgbClr val="000000"/>
              </a:solidFill>
              <a:effectLst/>
              <a:latin typeface="Raleway" pitchFamily="2" charset="0"/>
            </a:endParaRPr>
          </a:p>
          <a:p>
            <a:pPr algn="just"/>
            <a:r>
              <a:rPr lang="it-IT" sz="1400" b="0" i="0" dirty="0">
                <a:solidFill>
                  <a:srgbClr val="000000"/>
                </a:solidFill>
                <a:effectLst/>
                <a:latin typeface="Raleway" pitchFamily="2" charset="0"/>
              </a:rPr>
              <a:t>In entrambi i casi</a:t>
            </a:r>
            <a:r>
              <a:rPr lang="it-IT" sz="1400" b="1" i="0" dirty="0">
                <a:solidFill>
                  <a:srgbClr val="000000"/>
                </a:solidFill>
                <a:effectLst/>
                <a:latin typeface="Raleway" pitchFamily="2" charset="0"/>
              </a:rPr>
              <a:t>, i pagamenti sono effettuati al netto di eventuali compensazioni ottenute dall’appaltatore tramite l’attivazione di clausole revisione prezzi contenute nei contratti. </a:t>
            </a:r>
          </a:p>
          <a:p>
            <a:pPr algn="just"/>
            <a:r>
              <a:rPr lang="it-IT" sz="1400" b="0" i="0" dirty="0">
                <a:solidFill>
                  <a:srgbClr val="000000"/>
                </a:solidFill>
                <a:effectLst/>
                <a:latin typeface="Raleway" pitchFamily="2" charset="0"/>
              </a:rPr>
              <a:t>Quanto al </a:t>
            </a:r>
            <a:r>
              <a:rPr lang="it-IT" sz="1400" b="1" i="0" dirty="0">
                <a:solidFill>
                  <a:srgbClr val="000000"/>
                </a:solidFill>
                <a:effectLst/>
                <a:latin typeface="Raleway" pitchFamily="2" charset="0"/>
              </a:rPr>
              <a:t>termine di pagamento</a:t>
            </a:r>
            <a:r>
              <a:rPr lang="it-IT" sz="1400" b="0" i="0" dirty="0">
                <a:solidFill>
                  <a:srgbClr val="000000"/>
                </a:solidFill>
                <a:effectLst/>
                <a:latin typeface="Raleway" pitchFamily="2" charset="0"/>
              </a:rPr>
              <a:t>, si applica l’art. 113-bis, comma 1 del Codice, per cui i pagamenti devono essere effettuati entro 30 giorni dall’adozione di ogni SAL.</a:t>
            </a:r>
          </a:p>
          <a:p>
            <a:pPr algn="just"/>
            <a:endParaRPr lang="it-IT" sz="1400" dirty="0">
              <a:solidFill>
                <a:srgbClr val="000000"/>
              </a:solidFill>
              <a:latin typeface="Raleway" pitchFamily="2" charset="0"/>
            </a:endParaRPr>
          </a:p>
          <a:p>
            <a:pPr algn="just">
              <a:lnSpc>
                <a:spcPct val="107000"/>
              </a:lnSpc>
              <a:spcAft>
                <a:spcPts val="800"/>
              </a:spcAft>
            </a:pPr>
            <a:endParaRPr lang="it-IT" sz="1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Segnaposto numero diapositiva 2">
            <a:extLst>
              <a:ext uri="{FF2B5EF4-FFF2-40B4-BE49-F238E27FC236}">
                <a16:creationId xmlns:a16="http://schemas.microsoft.com/office/drawing/2014/main" id="{E6289E7B-E747-4D86-9789-7F2F9ADD71CE}"/>
              </a:ext>
            </a:extLst>
          </p:cNvPr>
          <p:cNvSpPr>
            <a:spLocks noGrp="1"/>
          </p:cNvSpPr>
          <p:nvPr>
            <p:ph type="sldNum" sz="quarter" idx="12"/>
          </p:nvPr>
        </p:nvSpPr>
        <p:spPr/>
        <p:txBody>
          <a:bodyPr/>
          <a:lstStyle/>
          <a:p>
            <a:fld id="{D32067E1-C575-478C-9FB0-7E6047A5EDAF}" type="slidenum">
              <a:rPr lang="it-IT" smtClean="0"/>
              <a:t>3</a:t>
            </a:fld>
            <a:endParaRPr lang="it-IT" dirty="0"/>
          </a:p>
        </p:txBody>
      </p:sp>
      <p:sp>
        <p:nvSpPr>
          <p:cNvPr id="11" name="CasellaDiTesto 10">
            <a:extLst>
              <a:ext uri="{FF2B5EF4-FFF2-40B4-BE49-F238E27FC236}">
                <a16:creationId xmlns:a16="http://schemas.microsoft.com/office/drawing/2014/main" id="{2B92DF25-6D16-4B8B-8C35-EEB898EE62F1}"/>
              </a:ext>
            </a:extLst>
          </p:cNvPr>
          <p:cNvSpPr txBox="1"/>
          <p:nvPr/>
        </p:nvSpPr>
        <p:spPr>
          <a:xfrm>
            <a:off x="1664206" y="305419"/>
            <a:ext cx="9157591" cy="400110"/>
          </a:xfrm>
          <a:prstGeom prst="rect">
            <a:avLst/>
          </a:prstGeom>
          <a:solidFill>
            <a:schemeClr val="accent2">
              <a:lumMod val="20000"/>
              <a:lumOff val="80000"/>
            </a:schemeClr>
          </a:solidFill>
        </p:spPr>
        <p:txBody>
          <a:bodyPr wrap="square" rtlCol="0">
            <a:spAutoFit/>
          </a:bodyPr>
          <a:lstStyle/>
          <a:p>
            <a:r>
              <a:rPr lang="it-IT" sz="2000" b="1" dirty="0">
                <a:solidFill>
                  <a:srgbClr val="0070C0"/>
                </a:solidFill>
                <a:latin typeface="Century Gothic" panose="020B0502020202020204" pitchFamily="34" charset="0"/>
              </a:rPr>
              <a:t>Art 26 DL 50/2022</a:t>
            </a:r>
          </a:p>
        </p:txBody>
      </p:sp>
    </p:spTree>
    <p:extLst>
      <p:ext uri="{BB962C8B-B14F-4D97-AF65-F5344CB8AC3E}">
        <p14:creationId xmlns:p14="http://schemas.microsoft.com/office/powerpoint/2010/main" val="176625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3862298-AF85-4572-BED3-52E573EB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3E485DD-0C12-45BC-A361-28152A03BB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4207" y="0"/>
            <a:ext cx="2472664" cy="6858000"/>
          </a:xfrm>
          <a:custGeom>
            <a:avLst/>
            <a:gdLst>
              <a:gd name="connsiteX0" fmla="*/ 1056708 w 2472664"/>
              <a:gd name="connsiteY0" fmla="*/ 0 h 6858000"/>
              <a:gd name="connsiteX1" fmla="*/ 2472664 w 2472664"/>
              <a:gd name="connsiteY1" fmla="*/ 0 h 6858000"/>
              <a:gd name="connsiteX2" fmla="*/ 2400427 w 2472664"/>
              <a:gd name="connsiteY2" fmla="*/ 75768 h 6858000"/>
              <a:gd name="connsiteX3" fmla="*/ 1104861 w 2472664"/>
              <a:gd name="connsiteY3" fmla="*/ 3429000 h 6858000"/>
              <a:gd name="connsiteX4" fmla="*/ 2400427 w 2472664"/>
              <a:gd name="connsiteY4" fmla="*/ 6782233 h 6858000"/>
              <a:gd name="connsiteX5" fmla="*/ 2472664 w 2472664"/>
              <a:gd name="connsiteY5" fmla="*/ 6858000 h 6858000"/>
              <a:gd name="connsiteX6" fmla="*/ 1056708 w 2472664"/>
              <a:gd name="connsiteY6" fmla="*/ 6858000 h 6858000"/>
              <a:gd name="connsiteX7" fmla="*/ 1040416 w 2472664"/>
              <a:gd name="connsiteY7" fmla="*/ 6835090 h 6858000"/>
              <a:gd name="connsiteX8" fmla="*/ 0 w 2472664"/>
              <a:gd name="connsiteY8" fmla="*/ 3429000 h 6858000"/>
              <a:gd name="connsiteX9" fmla="*/ 1040416 w 2472664"/>
              <a:gd name="connsiteY9" fmla="*/ 2291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2664" h="6858000">
                <a:moveTo>
                  <a:pt x="1056708" y="0"/>
                </a:moveTo>
                <a:lnTo>
                  <a:pt x="2472664" y="0"/>
                </a:lnTo>
                <a:lnTo>
                  <a:pt x="2400427" y="75768"/>
                </a:lnTo>
                <a:cubicBezTo>
                  <a:pt x="1595469" y="961418"/>
                  <a:pt x="1104861" y="2137915"/>
                  <a:pt x="1104861" y="3429000"/>
                </a:cubicBezTo>
                <a:cubicBezTo>
                  <a:pt x="1104861" y="4720086"/>
                  <a:pt x="1595469" y="5896583"/>
                  <a:pt x="2400427" y="6782233"/>
                </a:cubicBezTo>
                <a:lnTo>
                  <a:pt x="2472664" y="6858000"/>
                </a:lnTo>
                <a:lnTo>
                  <a:pt x="1056708" y="6858000"/>
                </a:lnTo>
                <a:lnTo>
                  <a:pt x="1040416" y="6835090"/>
                </a:lnTo>
                <a:cubicBezTo>
                  <a:pt x="383551" y="5862802"/>
                  <a:pt x="0" y="4690693"/>
                  <a:pt x="0" y="3429000"/>
                </a:cubicBezTo>
                <a:cubicBezTo>
                  <a:pt x="0" y="2167308"/>
                  <a:pt x="383551" y="995199"/>
                  <a:pt x="1040416" y="22911"/>
                </a:cubicBezTo>
                <a:close/>
              </a:path>
            </a:pathLst>
          </a:custGeom>
          <a:solidFill>
            <a:schemeClr val="tx1">
              <a:lumMod val="50000"/>
              <a:lumOff val="5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6D6B998F-CA62-4EE6-B7E7-046377D4F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3038" y="1992863"/>
            <a:ext cx="1488962" cy="2872274"/>
          </a:xfrm>
          <a:custGeom>
            <a:avLst/>
            <a:gdLst>
              <a:gd name="connsiteX0" fmla="*/ 1436137 w 1488962"/>
              <a:gd name="connsiteY0" fmla="*/ 0 h 2872274"/>
              <a:gd name="connsiteX1" fmla="*/ 1488962 w 1488962"/>
              <a:gd name="connsiteY1" fmla="*/ 2668 h 2872274"/>
              <a:gd name="connsiteX2" fmla="*/ 1488962 w 1488962"/>
              <a:gd name="connsiteY2" fmla="*/ 2869607 h 2872274"/>
              <a:gd name="connsiteX3" fmla="*/ 1436137 w 1488962"/>
              <a:gd name="connsiteY3" fmla="*/ 2872274 h 2872274"/>
              <a:gd name="connsiteX4" fmla="*/ 0 w 1488962"/>
              <a:gd name="connsiteY4" fmla="*/ 1436137 h 2872274"/>
              <a:gd name="connsiteX5" fmla="*/ 1436137 w 1488962"/>
              <a:gd name="connsiteY5" fmla="*/ 0 h 2872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8962" h="2872274">
                <a:moveTo>
                  <a:pt x="1436137" y="0"/>
                </a:moveTo>
                <a:lnTo>
                  <a:pt x="1488962" y="2668"/>
                </a:lnTo>
                <a:lnTo>
                  <a:pt x="1488962" y="2869607"/>
                </a:lnTo>
                <a:lnTo>
                  <a:pt x="1436137" y="2872274"/>
                </a:lnTo>
                <a:cubicBezTo>
                  <a:pt x="642980" y="2872274"/>
                  <a:pt x="0" y="2229294"/>
                  <a:pt x="0" y="1436137"/>
                </a:cubicBezTo>
                <a:cubicBezTo>
                  <a:pt x="0" y="642980"/>
                  <a:pt x="642980" y="0"/>
                  <a:pt x="1436137" y="0"/>
                </a:cubicBez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Immagine 9">
            <a:extLst>
              <a:ext uri="{FF2B5EF4-FFF2-40B4-BE49-F238E27FC236}">
                <a16:creationId xmlns:a16="http://schemas.microsoft.com/office/drawing/2014/main" id="{53F5F4B0-7857-4232-8599-8F2A0474E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024" y="79673"/>
            <a:ext cx="641510" cy="1369377"/>
          </a:xfrm>
          <a:prstGeom prst="rect">
            <a:avLst/>
          </a:prstGeom>
        </p:spPr>
      </p:pic>
      <p:sp>
        <p:nvSpPr>
          <p:cNvPr id="2" name="CasellaDiTesto 1">
            <a:extLst>
              <a:ext uri="{FF2B5EF4-FFF2-40B4-BE49-F238E27FC236}">
                <a16:creationId xmlns:a16="http://schemas.microsoft.com/office/drawing/2014/main" id="{FA62FB9E-2A62-430A-A8B2-5BB31BB189FD}"/>
              </a:ext>
            </a:extLst>
          </p:cNvPr>
          <p:cNvSpPr txBox="1"/>
          <p:nvPr/>
        </p:nvSpPr>
        <p:spPr>
          <a:xfrm>
            <a:off x="784534" y="763360"/>
            <a:ext cx="11010387" cy="5905848"/>
          </a:xfrm>
          <a:prstGeom prst="rect">
            <a:avLst/>
          </a:prstGeom>
          <a:noFill/>
        </p:spPr>
        <p:txBody>
          <a:bodyPr wrap="square" rtlCol="0">
            <a:spAutoFit/>
          </a:bodyPr>
          <a:lstStyle/>
          <a:p>
            <a:pPr algn="l"/>
            <a:r>
              <a:rPr lang="it-IT" sz="1400" b="0" i="0" dirty="0">
                <a:solidFill>
                  <a:srgbClr val="000000"/>
                </a:solidFill>
                <a:effectLst/>
                <a:latin typeface="Raleway" pitchFamily="2" charset="0"/>
              </a:rPr>
              <a:t>L’Art 26 ai commi 2 e 3 riguardano l’aggiornamento dei prezzari regionali</a:t>
            </a:r>
          </a:p>
          <a:p>
            <a:pPr algn="l"/>
            <a:endParaRPr lang="it-IT" sz="1400" b="0" i="0" dirty="0">
              <a:solidFill>
                <a:srgbClr val="000000"/>
              </a:solidFill>
              <a:effectLst/>
              <a:latin typeface="Raleway" pitchFamily="2" charset="0"/>
            </a:endParaRPr>
          </a:p>
          <a:p>
            <a:pPr algn="l"/>
            <a:r>
              <a:rPr lang="it-IT" sz="1400" b="0" i="0" dirty="0">
                <a:solidFill>
                  <a:srgbClr val="000000"/>
                </a:solidFill>
                <a:effectLst/>
                <a:latin typeface="Raleway" pitchFamily="2" charset="0"/>
              </a:rPr>
              <a:t>Il comma 2 dell’art. 26 prevede che in deroga all’art. 23, comma 16 del d.lgs. 50/2016, i prezziari regionali in uso per il 2022 </a:t>
            </a:r>
            <a:r>
              <a:rPr lang="it-IT" sz="1400" b="1" i="0" dirty="0">
                <a:solidFill>
                  <a:srgbClr val="303133"/>
                </a:solidFill>
                <a:effectLst/>
                <a:latin typeface="Raleway" pitchFamily="2" charset="0"/>
              </a:rPr>
              <a:t>devono essere aggiornati entro il 31 luglio 2022</a:t>
            </a:r>
            <a:r>
              <a:rPr lang="it-IT" sz="1400" b="0" i="0" dirty="0">
                <a:solidFill>
                  <a:srgbClr val="000000"/>
                </a:solidFill>
                <a:effectLst/>
                <a:latin typeface="Raleway" pitchFamily="2" charset="0"/>
              </a:rPr>
              <a:t>.</a:t>
            </a:r>
          </a:p>
          <a:p>
            <a:pPr algn="l"/>
            <a:endParaRPr lang="it-IT" sz="1400" b="0" i="0" dirty="0">
              <a:solidFill>
                <a:srgbClr val="000000"/>
              </a:solidFill>
              <a:effectLst/>
              <a:latin typeface="Raleway" pitchFamily="2" charset="0"/>
            </a:endParaRPr>
          </a:p>
          <a:p>
            <a:pPr algn="l"/>
            <a:r>
              <a:rPr lang="it-IT" sz="1400" b="0" i="0" dirty="0">
                <a:solidFill>
                  <a:srgbClr val="000000"/>
                </a:solidFill>
                <a:effectLst/>
                <a:latin typeface="Raleway" pitchFamily="2" charset="0"/>
              </a:rPr>
              <a:t>Le regole per la redazione dei prezziari sono contenute </a:t>
            </a:r>
            <a:r>
              <a:rPr lang="it-IT" sz="1400" b="1" i="0" dirty="0">
                <a:solidFill>
                  <a:srgbClr val="000000"/>
                </a:solidFill>
                <a:effectLst/>
                <a:latin typeface="Raleway" pitchFamily="2" charset="0"/>
              </a:rPr>
              <a:t>nelle Linee Guida del MIMS in attuazione dell’art. 29, comma 12 del </a:t>
            </a:r>
            <a:r>
              <a:rPr lang="it-IT" sz="1400" b="1" i="0" dirty="0" err="1">
                <a:solidFill>
                  <a:srgbClr val="000000"/>
                </a:solidFill>
                <a:effectLst/>
                <a:latin typeface="Raleway" pitchFamily="2" charset="0"/>
              </a:rPr>
              <a:t>d.l.</a:t>
            </a:r>
            <a:r>
              <a:rPr lang="it-IT" sz="1400" b="1" i="0" dirty="0">
                <a:solidFill>
                  <a:srgbClr val="000000"/>
                </a:solidFill>
                <a:effectLst/>
                <a:latin typeface="Raleway" pitchFamily="2" charset="0"/>
              </a:rPr>
              <a:t> 4/2022 (l. 25/2022)</a:t>
            </a:r>
            <a:r>
              <a:rPr lang="it-IT" sz="1400" dirty="0">
                <a:solidFill>
                  <a:srgbClr val="000000"/>
                </a:solidFill>
                <a:latin typeface="Raleway" pitchFamily="2" charset="0"/>
              </a:rPr>
              <a:t>.</a:t>
            </a:r>
            <a:endParaRPr lang="it-IT" sz="1400" b="0" i="0" dirty="0">
              <a:solidFill>
                <a:srgbClr val="000000"/>
              </a:solidFill>
              <a:effectLst/>
              <a:latin typeface="Raleway" pitchFamily="2" charset="0"/>
            </a:endParaRPr>
          </a:p>
          <a:p>
            <a:pPr algn="l"/>
            <a:endParaRPr lang="it-IT" sz="1400" dirty="0">
              <a:solidFill>
                <a:srgbClr val="000000"/>
              </a:solidFill>
              <a:latin typeface="Raleway" pitchFamily="2" charset="0"/>
            </a:endParaRPr>
          </a:p>
          <a:p>
            <a:pPr algn="l"/>
            <a:r>
              <a:rPr lang="it-IT" sz="1400" b="0" i="0" dirty="0">
                <a:solidFill>
                  <a:srgbClr val="000000"/>
                </a:solidFill>
                <a:effectLst/>
                <a:latin typeface="Raleway" pitchFamily="2" charset="0"/>
              </a:rPr>
              <a:t>Come previsto anche dall’art. 23 del Codice, qualora le regioni non provvedano nei tempi indicati, spetta alle diramazioni territoriali del MIMS procedere alla redazione dei prezziari, </a:t>
            </a:r>
            <a:r>
              <a:rPr lang="it-IT" sz="1400" b="1" i="0" dirty="0">
                <a:solidFill>
                  <a:srgbClr val="000000"/>
                </a:solidFill>
                <a:effectLst/>
                <a:latin typeface="Raleway" pitchFamily="2" charset="0"/>
              </a:rPr>
              <a:t>ma entro 15 giorni, e non 30, come previsto dal Codice</a:t>
            </a:r>
            <a:r>
              <a:rPr lang="it-IT" sz="1400" b="0" i="0" dirty="0">
                <a:solidFill>
                  <a:srgbClr val="000000"/>
                </a:solidFill>
                <a:effectLst/>
                <a:latin typeface="Raleway" pitchFamily="2" charset="0"/>
              </a:rPr>
              <a:t>.</a:t>
            </a:r>
          </a:p>
          <a:p>
            <a:pPr algn="l"/>
            <a:endParaRPr lang="it-IT" sz="1400" b="0" i="0" dirty="0">
              <a:solidFill>
                <a:srgbClr val="000000"/>
              </a:solidFill>
              <a:effectLst/>
              <a:latin typeface="Raleway" pitchFamily="2" charset="0"/>
            </a:endParaRPr>
          </a:p>
          <a:p>
            <a:pPr algn="l"/>
            <a:r>
              <a:rPr lang="it-IT" sz="1400" b="0" i="0" dirty="0">
                <a:solidFill>
                  <a:srgbClr val="000000"/>
                </a:solidFill>
                <a:effectLst/>
                <a:latin typeface="Raleway" pitchFamily="2" charset="0"/>
              </a:rPr>
              <a:t>I prezziari aggiornati entro il 31 luglio 2022 cessano di avere efficacia il 31 dicembre 2022 e</a:t>
            </a:r>
            <a:r>
              <a:rPr lang="it-IT" sz="1400" b="1" i="0" dirty="0">
                <a:solidFill>
                  <a:srgbClr val="000000"/>
                </a:solidFill>
                <a:effectLst/>
                <a:latin typeface="Raleway" pitchFamily="2" charset="0"/>
              </a:rPr>
              <a:t> possono essere utilizzati fino al 31 marzo 2023 unicamente per i progetti che verranno approvati entro tale data.</a:t>
            </a:r>
          </a:p>
          <a:p>
            <a:pPr algn="l"/>
            <a:endParaRPr lang="it-IT" sz="1400" b="1" i="0" dirty="0">
              <a:solidFill>
                <a:srgbClr val="000000"/>
              </a:solidFill>
              <a:effectLst/>
              <a:latin typeface="Raleway" pitchFamily="2" charset="0"/>
            </a:endParaRPr>
          </a:p>
          <a:p>
            <a:pPr algn="just"/>
            <a:r>
              <a:rPr lang="it-IT" sz="1400" b="1" i="0" dirty="0">
                <a:solidFill>
                  <a:srgbClr val="000000"/>
                </a:solidFill>
                <a:effectLst/>
                <a:latin typeface="Raleway" pitchFamily="2" charset="0"/>
              </a:rPr>
              <a:t>I prezziari così aggiornati si applicano anche alle procedure non ancora avviate e fino al 31 dicembre 2022. </a:t>
            </a:r>
          </a:p>
          <a:p>
            <a:pPr algn="just"/>
            <a:endParaRPr lang="it-IT" sz="1400" b="1" dirty="0">
              <a:solidFill>
                <a:srgbClr val="000000"/>
              </a:solidFill>
              <a:latin typeface="Raleway" pitchFamily="2" charset="0"/>
            </a:endParaRPr>
          </a:p>
          <a:p>
            <a:pPr algn="just"/>
            <a:r>
              <a:rPr lang="it-IT" sz="1400" b="1" i="0" dirty="0">
                <a:solidFill>
                  <a:srgbClr val="FF0000"/>
                </a:solidFill>
                <a:effectLst/>
                <a:latin typeface="Raleway" pitchFamily="2" charset="0"/>
              </a:rPr>
              <a:t>Per far fronte ai maggiori oneri derivanti dall’utilizzo dei prezziari aggiornati per le procedure da avviare, il comma 6 dell’art. 26 precisa che le committenti possono procedere alla rimodulazione delle somme a disposizione nel quadro economico, utilizzando somme residuanti da altri interventi condotti e già ultimati, per i quali sia stato eseguito già il collaudo e siano stati rilasciati i prescritti certificati di regolare esecuzione, purché nei limiti di spesa autorizzata.</a:t>
            </a:r>
          </a:p>
          <a:p>
            <a:pPr algn="just"/>
            <a:endParaRPr lang="it-IT" sz="1400" b="1" i="0" dirty="0">
              <a:solidFill>
                <a:srgbClr val="000000"/>
              </a:solidFill>
              <a:effectLst/>
              <a:latin typeface="Raleway" pitchFamily="2" charset="0"/>
            </a:endParaRPr>
          </a:p>
          <a:p>
            <a:pPr algn="l"/>
            <a:r>
              <a:rPr lang="it-IT" sz="1400" b="0" i="0" dirty="0">
                <a:solidFill>
                  <a:srgbClr val="000000"/>
                </a:solidFill>
                <a:effectLst/>
                <a:latin typeface="Raleway" pitchFamily="2" charset="0"/>
              </a:rPr>
              <a:t>Nelle more della determinazione dei prezziari, il comma 3 dell’art. 26 prevede che ai fini delle determinazioni del costo dei prodotti, delle attrezzature e delle lavorazioni, </a:t>
            </a:r>
            <a:r>
              <a:rPr lang="it-IT" sz="1400" b="1" i="0" dirty="0">
                <a:solidFill>
                  <a:srgbClr val="000000"/>
                </a:solidFill>
                <a:effectLst/>
                <a:latin typeface="Raleway" pitchFamily="2" charset="0"/>
              </a:rPr>
              <a:t>le committenti incrementano fino al 20% le risultanze dei prezziari in uso e aggiornati al 2021.</a:t>
            </a:r>
          </a:p>
          <a:p>
            <a:pPr algn="just">
              <a:lnSpc>
                <a:spcPct val="150000"/>
              </a:lnSpc>
            </a:pPr>
            <a:endParaRPr lang="it-IT" sz="1600" b="1"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8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Segnaposto numero diapositiva 2">
            <a:extLst>
              <a:ext uri="{FF2B5EF4-FFF2-40B4-BE49-F238E27FC236}">
                <a16:creationId xmlns:a16="http://schemas.microsoft.com/office/drawing/2014/main" id="{E6289E7B-E747-4D86-9789-7F2F9ADD71CE}"/>
              </a:ext>
            </a:extLst>
          </p:cNvPr>
          <p:cNvSpPr>
            <a:spLocks noGrp="1"/>
          </p:cNvSpPr>
          <p:nvPr>
            <p:ph type="sldNum" sz="quarter" idx="12"/>
          </p:nvPr>
        </p:nvSpPr>
        <p:spPr/>
        <p:txBody>
          <a:bodyPr/>
          <a:lstStyle/>
          <a:p>
            <a:fld id="{D32067E1-C575-478C-9FB0-7E6047A5EDAF}" type="slidenum">
              <a:rPr lang="it-IT" smtClean="0"/>
              <a:t>4</a:t>
            </a:fld>
            <a:endParaRPr lang="it-IT"/>
          </a:p>
        </p:txBody>
      </p:sp>
      <p:sp>
        <p:nvSpPr>
          <p:cNvPr id="11" name="CasellaDiTesto 10">
            <a:extLst>
              <a:ext uri="{FF2B5EF4-FFF2-40B4-BE49-F238E27FC236}">
                <a16:creationId xmlns:a16="http://schemas.microsoft.com/office/drawing/2014/main" id="{FC232732-E0D7-4263-BDA0-8EAEB3572E1A}"/>
              </a:ext>
            </a:extLst>
          </p:cNvPr>
          <p:cNvSpPr txBox="1"/>
          <p:nvPr/>
        </p:nvSpPr>
        <p:spPr>
          <a:xfrm>
            <a:off x="856001" y="226725"/>
            <a:ext cx="9671791" cy="400110"/>
          </a:xfrm>
          <a:prstGeom prst="rect">
            <a:avLst/>
          </a:prstGeom>
          <a:solidFill>
            <a:schemeClr val="accent2">
              <a:lumMod val="20000"/>
              <a:lumOff val="80000"/>
            </a:schemeClr>
          </a:solidFill>
        </p:spPr>
        <p:txBody>
          <a:bodyPr wrap="square" rtlCol="0">
            <a:spAutoFit/>
          </a:bodyPr>
          <a:lstStyle/>
          <a:p>
            <a:r>
              <a:rPr lang="it-IT" sz="2000" b="1" i="0" dirty="0">
                <a:solidFill>
                  <a:srgbClr val="0070C0"/>
                </a:solidFill>
                <a:effectLst/>
                <a:latin typeface="Raleway" pitchFamily="2" charset="0"/>
              </a:rPr>
              <a:t>L’ aggiornamento dei prezzari regionali</a:t>
            </a:r>
          </a:p>
        </p:txBody>
      </p:sp>
    </p:spTree>
    <p:extLst>
      <p:ext uri="{BB962C8B-B14F-4D97-AF65-F5344CB8AC3E}">
        <p14:creationId xmlns:p14="http://schemas.microsoft.com/office/powerpoint/2010/main" val="3515168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3862298-AF85-4572-BED3-52E573EB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3E485DD-0C12-45BC-A361-28152A03BB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4207" y="0"/>
            <a:ext cx="2472664" cy="6858000"/>
          </a:xfrm>
          <a:custGeom>
            <a:avLst/>
            <a:gdLst>
              <a:gd name="connsiteX0" fmla="*/ 1056708 w 2472664"/>
              <a:gd name="connsiteY0" fmla="*/ 0 h 6858000"/>
              <a:gd name="connsiteX1" fmla="*/ 2472664 w 2472664"/>
              <a:gd name="connsiteY1" fmla="*/ 0 h 6858000"/>
              <a:gd name="connsiteX2" fmla="*/ 2400427 w 2472664"/>
              <a:gd name="connsiteY2" fmla="*/ 75768 h 6858000"/>
              <a:gd name="connsiteX3" fmla="*/ 1104861 w 2472664"/>
              <a:gd name="connsiteY3" fmla="*/ 3429000 h 6858000"/>
              <a:gd name="connsiteX4" fmla="*/ 2400427 w 2472664"/>
              <a:gd name="connsiteY4" fmla="*/ 6782233 h 6858000"/>
              <a:gd name="connsiteX5" fmla="*/ 2472664 w 2472664"/>
              <a:gd name="connsiteY5" fmla="*/ 6858000 h 6858000"/>
              <a:gd name="connsiteX6" fmla="*/ 1056708 w 2472664"/>
              <a:gd name="connsiteY6" fmla="*/ 6858000 h 6858000"/>
              <a:gd name="connsiteX7" fmla="*/ 1040416 w 2472664"/>
              <a:gd name="connsiteY7" fmla="*/ 6835090 h 6858000"/>
              <a:gd name="connsiteX8" fmla="*/ 0 w 2472664"/>
              <a:gd name="connsiteY8" fmla="*/ 3429000 h 6858000"/>
              <a:gd name="connsiteX9" fmla="*/ 1040416 w 2472664"/>
              <a:gd name="connsiteY9" fmla="*/ 2291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2664" h="6858000">
                <a:moveTo>
                  <a:pt x="1056708" y="0"/>
                </a:moveTo>
                <a:lnTo>
                  <a:pt x="2472664" y="0"/>
                </a:lnTo>
                <a:lnTo>
                  <a:pt x="2400427" y="75768"/>
                </a:lnTo>
                <a:cubicBezTo>
                  <a:pt x="1595469" y="961418"/>
                  <a:pt x="1104861" y="2137915"/>
                  <a:pt x="1104861" y="3429000"/>
                </a:cubicBezTo>
                <a:cubicBezTo>
                  <a:pt x="1104861" y="4720086"/>
                  <a:pt x="1595469" y="5896583"/>
                  <a:pt x="2400427" y="6782233"/>
                </a:cubicBezTo>
                <a:lnTo>
                  <a:pt x="2472664" y="6858000"/>
                </a:lnTo>
                <a:lnTo>
                  <a:pt x="1056708" y="6858000"/>
                </a:lnTo>
                <a:lnTo>
                  <a:pt x="1040416" y="6835090"/>
                </a:lnTo>
                <a:cubicBezTo>
                  <a:pt x="383551" y="5862802"/>
                  <a:pt x="0" y="4690693"/>
                  <a:pt x="0" y="3429000"/>
                </a:cubicBezTo>
                <a:cubicBezTo>
                  <a:pt x="0" y="2167308"/>
                  <a:pt x="383551" y="995199"/>
                  <a:pt x="1040416" y="22911"/>
                </a:cubicBezTo>
                <a:close/>
              </a:path>
            </a:pathLst>
          </a:custGeom>
          <a:solidFill>
            <a:schemeClr val="tx1">
              <a:lumMod val="50000"/>
              <a:lumOff val="5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6D6B998F-CA62-4EE6-B7E7-046377D4F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3038" y="1992863"/>
            <a:ext cx="1488962" cy="2872274"/>
          </a:xfrm>
          <a:custGeom>
            <a:avLst/>
            <a:gdLst>
              <a:gd name="connsiteX0" fmla="*/ 1436137 w 1488962"/>
              <a:gd name="connsiteY0" fmla="*/ 0 h 2872274"/>
              <a:gd name="connsiteX1" fmla="*/ 1488962 w 1488962"/>
              <a:gd name="connsiteY1" fmla="*/ 2668 h 2872274"/>
              <a:gd name="connsiteX2" fmla="*/ 1488962 w 1488962"/>
              <a:gd name="connsiteY2" fmla="*/ 2869607 h 2872274"/>
              <a:gd name="connsiteX3" fmla="*/ 1436137 w 1488962"/>
              <a:gd name="connsiteY3" fmla="*/ 2872274 h 2872274"/>
              <a:gd name="connsiteX4" fmla="*/ 0 w 1488962"/>
              <a:gd name="connsiteY4" fmla="*/ 1436137 h 2872274"/>
              <a:gd name="connsiteX5" fmla="*/ 1436137 w 1488962"/>
              <a:gd name="connsiteY5" fmla="*/ 0 h 2872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8962" h="2872274">
                <a:moveTo>
                  <a:pt x="1436137" y="0"/>
                </a:moveTo>
                <a:lnTo>
                  <a:pt x="1488962" y="2668"/>
                </a:lnTo>
                <a:lnTo>
                  <a:pt x="1488962" y="2869607"/>
                </a:lnTo>
                <a:lnTo>
                  <a:pt x="1436137" y="2872274"/>
                </a:lnTo>
                <a:cubicBezTo>
                  <a:pt x="642980" y="2872274"/>
                  <a:pt x="0" y="2229294"/>
                  <a:pt x="0" y="1436137"/>
                </a:cubicBezTo>
                <a:cubicBezTo>
                  <a:pt x="0" y="642980"/>
                  <a:pt x="642980" y="0"/>
                  <a:pt x="1436137" y="0"/>
                </a:cubicBez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Immagine 9">
            <a:extLst>
              <a:ext uri="{FF2B5EF4-FFF2-40B4-BE49-F238E27FC236}">
                <a16:creationId xmlns:a16="http://schemas.microsoft.com/office/drawing/2014/main" id="{53F5F4B0-7857-4232-8599-8F2A0474E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650" y="281009"/>
            <a:ext cx="641510" cy="1369377"/>
          </a:xfrm>
          <a:prstGeom prst="rect">
            <a:avLst/>
          </a:prstGeom>
        </p:spPr>
      </p:pic>
      <p:sp>
        <p:nvSpPr>
          <p:cNvPr id="2" name="CasellaDiTesto 1">
            <a:extLst>
              <a:ext uri="{FF2B5EF4-FFF2-40B4-BE49-F238E27FC236}">
                <a16:creationId xmlns:a16="http://schemas.microsoft.com/office/drawing/2014/main" id="{FA62FB9E-2A62-430A-A8B2-5BB31BB189FD}"/>
              </a:ext>
            </a:extLst>
          </p:cNvPr>
          <p:cNvSpPr txBox="1"/>
          <p:nvPr/>
        </p:nvSpPr>
        <p:spPr>
          <a:xfrm>
            <a:off x="1554097" y="630937"/>
            <a:ext cx="10274380" cy="4731423"/>
          </a:xfrm>
          <a:prstGeom prst="rect">
            <a:avLst/>
          </a:prstGeom>
          <a:noFill/>
        </p:spPr>
        <p:txBody>
          <a:bodyPr wrap="square" rtlCol="0">
            <a:spAutoFit/>
          </a:bodyPr>
          <a:lstStyle/>
          <a:p>
            <a:pPr algn="just">
              <a:lnSpc>
                <a:spcPct val="150000"/>
              </a:lnSpc>
            </a:pPr>
            <a:endParaRPr lang="it-IT" sz="1100" b="1" dirty="0">
              <a:effectLst/>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50000"/>
              </a:lnSpc>
              <a:buFont typeface="Arial" panose="020B0604020202020204" pitchFamily="34" charset="0"/>
              <a:buChar char="•"/>
            </a:pPr>
            <a:r>
              <a:rPr lang="it-IT" sz="1600" b="1" dirty="0">
                <a:latin typeface="Raleway" pitchFamily="2" charset="0"/>
                <a:ea typeface="Calibri" panose="020F0502020204030204" pitchFamily="34" charset="0"/>
                <a:cs typeface="Times New Roman" panose="02020603050405020304" pitchFamily="18" charset="0"/>
              </a:rPr>
              <a:t>Risorse Interne alle stazioni appaltanti</a:t>
            </a:r>
          </a:p>
          <a:p>
            <a:pPr marL="285750" indent="-285750" algn="just">
              <a:lnSpc>
                <a:spcPct val="150000"/>
              </a:lnSpc>
              <a:buFont typeface="Arial" panose="020B0604020202020204" pitchFamily="34" charset="0"/>
              <a:buChar char="•"/>
            </a:pPr>
            <a:r>
              <a:rPr lang="it-IT" sz="1600" dirty="0">
                <a:latin typeface="Century Gothic" panose="020B0502020202020204" pitchFamily="34" charset="0"/>
                <a:ea typeface="Calibri" panose="020F0502020204030204" pitchFamily="34" charset="0"/>
                <a:cs typeface="Times New Roman" panose="02020603050405020304" pitchFamily="18" charset="0"/>
              </a:rPr>
              <a:t>Le stazioni appaltanti possono utilizzare:</a:t>
            </a:r>
          </a:p>
          <a:p>
            <a:pPr marL="742950" lvl="1" indent="-285750" algn="just">
              <a:lnSpc>
                <a:spcPct val="150000"/>
              </a:lnSpc>
              <a:buFont typeface="Arial" panose="020B0604020202020204" pitchFamily="34" charset="0"/>
              <a:buChar char="•"/>
            </a:pPr>
            <a:r>
              <a:rPr lang="it-IT" sz="1600" dirty="0">
                <a:latin typeface="Century Gothic" panose="020B0502020202020204" pitchFamily="34" charset="0"/>
                <a:ea typeface="Calibri" panose="020F0502020204030204" pitchFamily="34" charset="0"/>
                <a:cs typeface="Times New Roman" panose="02020603050405020304" pitchFamily="18" charset="0"/>
              </a:rPr>
              <a:t>Le risorse art 26 comma 1 appositamente accantonate per imprevisti nel quadro economico del singolo intervento nel limite del 50% al netto delle somme relative agli impegni contrattuali già assunti;</a:t>
            </a:r>
          </a:p>
          <a:p>
            <a:pPr marL="742950" lvl="1" indent="-285750" algn="just">
              <a:lnSpc>
                <a:spcPct val="150000"/>
              </a:lnSpc>
              <a:buFont typeface="Arial" panose="020B0604020202020204" pitchFamily="34" charset="0"/>
              <a:buChar char="•"/>
            </a:pPr>
            <a:r>
              <a:rPr lang="it-IT" sz="1600" dirty="0">
                <a:latin typeface="Century Gothic" panose="020B0502020202020204" pitchFamily="34" charset="0"/>
                <a:ea typeface="Calibri" panose="020F0502020204030204" pitchFamily="34" charset="0"/>
                <a:cs typeface="Times New Roman" panose="02020603050405020304" pitchFamily="18" charset="0"/>
              </a:rPr>
              <a:t>Le somme derivanti dai ribassi d’asta, purché non destinate ad altre finalità in base a norme specifiche;</a:t>
            </a:r>
          </a:p>
          <a:p>
            <a:pPr marL="742950" lvl="1" indent="-285750" algn="just">
              <a:lnSpc>
                <a:spcPct val="150000"/>
              </a:lnSpc>
              <a:buFont typeface="Arial" panose="020B0604020202020204" pitchFamily="34" charset="0"/>
              <a:buChar char="•"/>
            </a:pPr>
            <a:r>
              <a:rPr lang="it-IT" sz="1600" dirty="0">
                <a:latin typeface="Century Gothic" panose="020B0502020202020204" pitchFamily="34" charset="0"/>
                <a:ea typeface="Calibri" panose="020F0502020204030204" pitchFamily="34" charset="0"/>
                <a:cs typeface="Times New Roman" panose="02020603050405020304" pitchFamily="18" charset="0"/>
              </a:rPr>
              <a:t>Le somme disponibili relative ad interventi di competenza della stessa stazione appaltante purché siano già eseguiti i collaudi o emessi i certificati di regolare esecuzione nei limiti della spesa residua autorizzata, disponibile;</a:t>
            </a:r>
          </a:p>
          <a:p>
            <a:pPr lvl="1" algn="just">
              <a:lnSpc>
                <a:spcPct val="150000"/>
              </a:lnSpc>
            </a:pPr>
            <a:endParaRPr lang="it-IT" sz="1600" dirty="0">
              <a:latin typeface="Century Gothic" panose="020B0502020202020204" pitchFamily="34" charset="0"/>
              <a:ea typeface="Calibri" panose="020F0502020204030204" pitchFamily="34" charset="0"/>
              <a:cs typeface="Times New Roman" panose="02020603050405020304" pitchFamily="18" charset="0"/>
            </a:endParaRPr>
          </a:p>
          <a:p>
            <a:pPr marL="742950" lvl="1" indent="-285750" algn="just">
              <a:lnSpc>
                <a:spcPct val="150000"/>
              </a:lnSpc>
              <a:buFont typeface="Arial" panose="020B0604020202020204" pitchFamily="34" charset="0"/>
              <a:buChar char="•"/>
            </a:pPr>
            <a:endParaRPr lang="it-IT" sz="1600" dirty="0">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Segnaposto numero diapositiva 2">
            <a:extLst>
              <a:ext uri="{FF2B5EF4-FFF2-40B4-BE49-F238E27FC236}">
                <a16:creationId xmlns:a16="http://schemas.microsoft.com/office/drawing/2014/main" id="{E6289E7B-E747-4D86-9789-7F2F9ADD71CE}"/>
              </a:ext>
            </a:extLst>
          </p:cNvPr>
          <p:cNvSpPr>
            <a:spLocks noGrp="1"/>
          </p:cNvSpPr>
          <p:nvPr>
            <p:ph type="sldNum" sz="quarter" idx="12"/>
          </p:nvPr>
        </p:nvSpPr>
        <p:spPr/>
        <p:txBody>
          <a:bodyPr/>
          <a:lstStyle/>
          <a:p>
            <a:fld id="{D32067E1-C575-478C-9FB0-7E6047A5EDAF}" type="slidenum">
              <a:rPr lang="it-IT" smtClean="0"/>
              <a:t>5</a:t>
            </a:fld>
            <a:endParaRPr lang="it-IT"/>
          </a:p>
        </p:txBody>
      </p:sp>
      <p:sp>
        <p:nvSpPr>
          <p:cNvPr id="11" name="CasellaDiTesto 10">
            <a:extLst>
              <a:ext uri="{FF2B5EF4-FFF2-40B4-BE49-F238E27FC236}">
                <a16:creationId xmlns:a16="http://schemas.microsoft.com/office/drawing/2014/main" id="{FC232732-E0D7-4263-BDA0-8EAEB3572E1A}"/>
              </a:ext>
            </a:extLst>
          </p:cNvPr>
          <p:cNvSpPr txBox="1"/>
          <p:nvPr/>
        </p:nvSpPr>
        <p:spPr>
          <a:xfrm>
            <a:off x="1896238" y="281009"/>
            <a:ext cx="9093340" cy="400110"/>
          </a:xfrm>
          <a:prstGeom prst="rect">
            <a:avLst/>
          </a:prstGeom>
          <a:solidFill>
            <a:schemeClr val="accent2">
              <a:lumMod val="20000"/>
              <a:lumOff val="80000"/>
            </a:schemeClr>
          </a:solidFill>
        </p:spPr>
        <p:txBody>
          <a:bodyPr wrap="square" rtlCol="0">
            <a:spAutoFit/>
          </a:bodyPr>
          <a:lstStyle/>
          <a:p>
            <a:r>
              <a:rPr lang="it-IT" sz="2000" b="1" i="0" dirty="0">
                <a:solidFill>
                  <a:srgbClr val="0070C0"/>
                </a:solidFill>
                <a:effectLst/>
                <a:latin typeface="Raleway" pitchFamily="2" charset="0"/>
              </a:rPr>
              <a:t>I fondi in favore delle stazioni appaltanti ed il loro utilizzo</a:t>
            </a:r>
          </a:p>
        </p:txBody>
      </p:sp>
    </p:spTree>
    <p:extLst>
      <p:ext uri="{BB962C8B-B14F-4D97-AF65-F5344CB8AC3E}">
        <p14:creationId xmlns:p14="http://schemas.microsoft.com/office/powerpoint/2010/main" val="325643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3862298-AF85-4572-BED3-52E573EB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3E485DD-0C12-45BC-A361-28152A03BB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4207" y="0"/>
            <a:ext cx="2472664" cy="6858000"/>
          </a:xfrm>
          <a:custGeom>
            <a:avLst/>
            <a:gdLst>
              <a:gd name="connsiteX0" fmla="*/ 1056708 w 2472664"/>
              <a:gd name="connsiteY0" fmla="*/ 0 h 6858000"/>
              <a:gd name="connsiteX1" fmla="*/ 2472664 w 2472664"/>
              <a:gd name="connsiteY1" fmla="*/ 0 h 6858000"/>
              <a:gd name="connsiteX2" fmla="*/ 2400427 w 2472664"/>
              <a:gd name="connsiteY2" fmla="*/ 75768 h 6858000"/>
              <a:gd name="connsiteX3" fmla="*/ 1104861 w 2472664"/>
              <a:gd name="connsiteY3" fmla="*/ 3429000 h 6858000"/>
              <a:gd name="connsiteX4" fmla="*/ 2400427 w 2472664"/>
              <a:gd name="connsiteY4" fmla="*/ 6782233 h 6858000"/>
              <a:gd name="connsiteX5" fmla="*/ 2472664 w 2472664"/>
              <a:gd name="connsiteY5" fmla="*/ 6858000 h 6858000"/>
              <a:gd name="connsiteX6" fmla="*/ 1056708 w 2472664"/>
              <a:gd name="connsiteY6" fmla="*/ 6858000 h 6858000"/>
              <a:gd name="connsiteX7" fmla="*/ 1040416 w 2472664"/>
              <a:gd name="connsiteY7" fmla="*/ 6835090 h 6858000"/>
              <a:gd name="connsiteX8" fmla="*/ 0 w 2472664"/>
              <a:gd name="connsiteY8" fmla="*/ 3429000 h 6858000"/>
              <a:gd name="connsiteX9" fmla="*/ 1040416 w 2472664"/>
              <a:gd name="connsiteY9" fmla="*/ 2291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2664" h="6858000">
                <a:moveTo>
                  <a:pt x="1056708" y="0"/>
                </a:moveTo>
                <a:lnTo>
                  <a:pt x="2472664" y="0"/>
                </a:lnTo>
                <a:lnTo>
                  <a:pt x="2400427" y="75768"/>
                </a:lnTo>
                <a:cubicBezTo>
                  <a:pt x="1595469" y="961418"/>
                  <a:pt x="1104861" y="2137915"/>
                  <a:pt x="1104861" y="3429000"/>
                </a:cubicBezTo>
                <a:cubicBezTo>
                  <a:pt x="1104861" y="4720086"/>
                  <a:pt x="1595469" y="5896583"/>
                  <a:pt x="2400427" y="6782233"/>
                </a:cubicBezTo>
                <a:lnTo>
                  <a:pt x="2472664" y="6858000"/>
                </a:lnTo>
                <a:lnTo>
                  <a:pt x="1056708" y="6858000"/>
                </a:lnTo>
                <a:lnTo>
                  <a:pt x="1040416" y="6835090"/>
                </a:lnTo>
                <a:cubicBezTo>
                  <a:pt x="383551" y="5862802"/>
                  <a:pt x="0" y="4690693"/>
                  <a:pt x="0" y="3429000"/>
                </a:cubicBezTo>
                <a:cubicBezTo>
                  <a:pt x="0" y="2167308"/>
                  <a:pt x="383551" y="995199"/>
                  <a:pt x="1040416" y="22911"/>
                </a:cubicBezTo>
                <a:close/>
              </a:path>
            </a:pathLst>
          </a:custGeom>
          <a:solidFill>
            <a:schemeClr val="tx1">
              <a:lumMod val="50000"/>
              <a:lumOff val="5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6D6B998F-CA62-4EE6-B7E7-046377D4F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3038" y="1992863"/>
            <a:ext cx="1488962" cy="2872274"/>
          </a:xfrm>
          <a:custGeom>
            <a:avLst/>
            <a:gdLst>
              <a:gd name="connsiteX0" fmla="*/ 1436137 w 1488962"/>
              <a:gd name="connsiteY0" fmla="*/ 0 h 2872274"/>
              <a:gd name="connsiteX1" fmla="*/ 1488962 w 1488962"/>
              <a:gd name="connsiteY1" fmla="*/ 2668 h 2872274"/>
              <a:gd name="connsiteX2" fmla="*/ 1488962 w 1488962"/>
              <a:gd name="connsiteY2" fmla="*/ 2869607 h 2872274"/>
              <a:gd name="connsiteX3" fmla="*/ 1436137 w 1488962"/>
              <a:gd name="connsiteY3" fmla="*/ 2872274 h 2872274"/>
              <a:gd name="connsiteX4" fmla="*/ 0 w 1488962"/>
              <a:gd name="connsiteY4" fmla="*/ 1436137 h 2872274"/>
              <a:gd name="connsiteX5" fmla="*/ 1436137 w 1488962"/>
              <a:gd name="connsiteY5" fmla="*/ 0 h 2872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8962" h="2872274">
                <a:moveTo>
                  <a:pt x="1436137" y="0"/>
                </a:moveTo>
                <a:lnTo>
                  <a:pt x="1488962" y="2668"/>
                </a:lnTo>
                <a:lnTo>
                  <a:pt x="1488962" y="2869607"/>
                </a:lnTo>
                <a:lnTo>
                  <a:pt x="1436137" y="2872274"/>
                </a:lnTo>
                <a:cubicBezTo>
                  <a:pt x="642980" y="2872274"/>
                  <a:pt x="0" y="2229294"/>
                  <a:pt x="0" y="1436137"/>
                </a:cubicBezTo>
                <a:cubicBezTo>
                  <a:pt x="0" y="642980"/>
                  <a:pt x="642980" y="0"/>
                  <a:pt x="1436137" y="0"/>
                </a:cubicBez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Immagine 9">
            <a:extLst>
              <a:ext uri="{FF2B5EF4-FFF2-40B4-BE49-F238E27FC236}">
                <a16:creationId xmlns:a16="http://schemas.microsoft.com/office/drawing/2014/main" id="{53F5F4B0-7857-4232-8599-8F2A0474E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650" y="281009"/>
            <a:ext cx="641510" cy="1369377"/>
          </a:xfrm>
          <a:prstGeom prst="rect">
            <a:avLst/>
          </a:prstGeom>
        </p:spPr>
      </p:pic>
      <p:sp>
        <p:nvSpPr>
          <p:cNvPr id="2" name="CasellaDiTesto 1">
            <a:extLst>
              <a:ext uri="{FF2B5EF4-FFF2-40B4-BE49-F238E27FC236}">
                <a16:creationId xmlns:a16="http://schemas.microsoft.com/office/drawing/2014/main" id="{FA62FB9E-2A62-430A-A8B2-5BB31BB189FD}"/>
              </a:ext>
            </a:extLst>
          </p:cNvPr>
          <p:cNvSpPr txBox="1"/>
          <p:nvPr/>
        </p:nvSpPr>
        <p:spPr>
          <a:xfrm>
            <a:off x="1775013" y="747684"/>
            <a:ext cx="9672506" cy="7704289"/>
          </a:xfrm>
          <a:prstGeom prst="rect">
            <a:avLst/>
          </a:prstGeom>
          <a:noFill/>
        </p:spPr>
        <p:txBody>
          <a:bodyPr wrap="square" rtlCol="0">
            <a:spAutoFit/>
          </a:bodyPr>
          <a:lstStyle/>
          <a:p>
            <a:pPr algn="just">
              <a:lnSpc>
                <a:spcPct val="150000"/>
              </a:lnSpc>
            </a:pPr>
            <a:r>
              <a:rPr lang="it-IT" sz="1400" b="1" dirty="0">
                <a:latin typeface="Century Gothic" panose="020B0502020202020204" pitchFamily="34" charset="0"/>
                <a:ea typeface="Calibri" panose="020F0502020204030204" pitchFamily="34" charset="0"/>
                <a:cs typeface="Times New Roman" panose="02020603050405020304" pitchFamily="18" charset="0"/>
              </a:rPr>
              <a:t>Qualora le risorse non siano sufficienti</a:t>
            </a:r>
            <a:r>
              <a:rPr lang="it-IT" sz="1400" dirty="0">
                <a:latin typeface="Century Gothic" panose="020B0502020202020204" pitchFamily="34" charset="0"/>
                <a:ea typeface="Calibri" panose="020F0502020204030204" pitchFamily="34" charset="0"/>
                <a:cs typeface="Times New Roman" panose="02020603050405020304" pitchFamily="18" charset="0"/>
              </a:rPr>
              <a:t>, la stazione appaltante può attingere ad alcuni fondi in base all’art 26 comma 6.</a:t>
            </a:r>
          </a:p>
          <a:p>
            <a:pPr algn="just">
              <a:lnSpc>
                <a:spcPct val="150000"/>
              </a:lnSpc>
            </a:pPr>
            <a:r>
              <a:rPr lang="it-IT" sz="1400" dirty="0">
                <a:solidFill>
                  <a:srgbClr val="FF0000"/>
                </a:solidFill>
                <a:latin typeface="Raleway" pitchFamily="2" charset="0"/>
              </a:rPr>
              <a:t>A) P</a:t>
            </a:r>
            <a:r>
              <a:rPr lang="it-IT" sz="1400" b="0" i="0" dirty="0">
                <a:solidFill>
                  <a:srgbClr val="FF0000"/>
                </a:solidFill>
                <a:effectLst/>
                <a:latin typeface="Raleway" pitchFamily="2" charset="0"/>
              </a:rPr>
              <a:t>er le </a:t>
            </a:r>
            <a:r>
              <a:rPr lang="it-IT" sz="1400" b="1" i="0" dirty="0">
                <a:solidFill>
                  <a:srgbClr val="FF0000"/>
                </a:solidFill>
                <a:effectLst/>
                <a:latin typeface="Raleway" pitchFamily="2" charset="0"/>
              </a:rPr>
              <a:t>opere PNRR</a:t>
            </a:r>
            <a:r>
              <a:rPr lang="it-IT" sz="1400" b="0" i="0" dirty="0">
                <a:solidFill>
                  <a:srgbClr val="FF0000"/>
                </a:solidFill>
                <a:effectLst/>
                <a:latin typeface="Raleway" pitchFamily="2" charset="0"/>
              </a:rPr>
              <a:t>, </a:t>
            </a:r>
            <a:r>
              <a:rPr lang="it-IT" sz="1400" b="1" i="0" dirty="0">
                <a:solidFill>
                  <a:srgbClr val="FF0000"/>
                </a:solidFill>
                <a:effectLst/>
                <a:latin typeface="Raleway" pitchFamily="2" charset="0"/>
              </a:rPr>
              <a:t>l’art. 26, comma 4 lett. a)</a:t>
            </a:r>
            <a:r>
              <a:rPr lang="it-IT" sz="1400" b="1" i="0" dirty="0">
                <a:solidFill>
                  <a:srgbClr val="000000"/>
                </a:solidFill>
                <a:effectLst/>
                <a:latin typeface="Raleway" pitchFamily="2" charset="0"/>
              </a:rPr>
              <a:t> </a:t>
            </a:r>
            <a:r>
              <a:rPr lang="it-IT" sz="1400" b="0" i="0" dirty="0">
                <a:solidFill>
                  <a:srgbClr val="000000"/>
                </a:solidFill>
                <a:effectLst/>
                <a:latin typeface="Raleway" pitchFamily="2" charset="0"/>
              </a:rPr>
              <a:t>permette di utilizzare le risorse previste dal c.d. </a:t>
            </a:r>
            <a:r>
              <a:rPr lang="it-IT" sz="1400" b="1" i="0" dirty="0">
                <a:solidFill>
                  <a:srgbClr val="FF0000"/>
                </a:solidFill>
                <a:effectLst/>
                <a:latin typeface="Raleway" pitchFamily="2" charset="0"/>
              </a:rPr>
              <a:t>Fondo per la prosecuzione delle opere pubbliche </a:t>
            </a:r>
            <a:r>
              <a:rPr lang="it-IT" sz="1400" i="0" dirty="0">
                <a:effectLst/>
                <a:latin typeface="Raleway" pitchFamily="2" charset="0"/>
              </a:rPr>
              <a:t>istituito presso il MIMS (art </a:t>
            </a:r>
            <a:r>
              <a:rPr lang="it-IT" sz="1400" b="0" i="0" dirty="0">
                <a:solidFill>
                  <a:srgbClr val="000000"/>
                </a:solidFill>
                <a:effectLst/>
                <a:latin typeface="Raleway" pitchFamily="2" charset="0"/>
              </a:rPr>
              <a:t>. 7, comma 1 del </a:t>
            </a:r>
            <a:r>
              <a:rPr lang="it-IT" sz="1400" b="0" i="0" dirty="0" err="1">
                <a:solidFill>
                  <a:srgbClr val="000000"/>
                </a:solidFill>
                <a:effectLst/>
                <a:latin typeface="Raleway" pitchFamily="2" charset="0"/>
              </a:rPr>
              <a:t>d.l</a:t>
            </a:r>
            <a:r>
              <a:rPr lang="it-IT" sz="1400" b="0" i="0" dirty="0">
                <a:solidFill>
                  <a:srgbClr val="000000"/>
                </a:solidFill>
                <a:effectLst/>
                <a:latin typeface="Raleway" pitchFamily="2" charset="0"/>
              </a:rPr>
              <a:t> 76/2020 l. 120/2020, c.d. decreto Semplificazioni).</a:t>
            </a:r>
          </a:p>
          <a:p>
            <a:pPr algn="just"/>
            <a:r>
              <a:rPr lang="it-IT" sz="1400" b="0" i="0" dirty="0">
                <a:solidFill>
                  <a:srgbClr val="000000"/>
                </a:solidFill>
                <a:effectLst/>
                <a:latin typeface="Raleway" pitchFamily="2" charset="0"/>
              </a:rPr>
              <a:t>Le </a:t>
            </a:r>
            <a:r>
              <a:rPr lang="it-IT" sz="1400" b="1" i="0" dirty="0">
                <a:solidFill>
                  <a:srgbClr val="303133"/>
                </a:solidFill>
                <a:effectLst/>
                <a:latin typeface="Raleway" pitchFamily="2" charset="0"/>
              </a:rPr>
              <a:t>istanze di accesso a tale Fondo sono presentate dalle stazioni appaltanti</a:t>
            </a:r>
            <a:r>
              <a:rPr lang="it-IT" sz="1400" b="0" i="0" dirty="0">
                <a:solidFill>
                  <a:srgbClr val="000000"/>
                </a:solidFill>
                <a:effectLst/>
                <a:latin typeface="Raleway" pitchFamily="2" charset="0"/>
              </a:rPr>
              <a:t>:</a:t>
            </a:r>
          </a:p>
          <a:p>
            <a:pPr lvl="1" algn="just">
              <a:buFont typeface="Arial" panose="020B0604020202020204" pitchFamily="34" charset="0"/>
              <a:buChar char="•"/>
            </a:pPr>
            <a:r>
              <a:rPr lang="it-IT" sz="1400" b="1" i="0" dirty="0">
                <a:solidFill>
                  <a:srgbClr val="000000"/>
                </a:solidFill>
                <a:effectLst/>
                <a:latin typeface="Raleway" pitchFamily="2" charset="0"/>
              </a:rPr>
              <a:t>entro il 31 agosto 2022</a:t>
            </a:r>
            <a:r>
              <a:rPr lang="it-IT" sz="1400" b="0" i="0" dirty="0">
                <a:solidFill>
                  <a:srgbClr val="000000"/>
                </a:solidFill>
                <a:effectLst/>
                <a:latin typeface="Raleway" pitchFamily="2" charset="0"/>
              </a:rPr>
              <a:t>, per i SAL relativi ai lavori eseguiti  e contabilizzati tra il </a:t>
            </a:r>
            <a:r>
              <a:rPr lang="it-IT" sz="1400" b="1" i="0" dirty="0">
                <a:solidFill>
                  <a:srgbClr val="000000"/>
                </a:solidFill>
                <a:effectLst/>
                <a:latin typeface="Raleway" pitchFamily="2" charset="0"/>
              </a:rPr>
              <a:t>1 gennaio 2022 e il 31 luglio 2022;</a:t>
            </a:r>
          </a:p>
          <a:p>
            <a:pPr lvl="1" algn="just"/>
            <a:endParaRPr lang="it-IT" sz="1400" b="1" i="0" dirty="0">
              <a:solidFill>
                <a:srgbClr val="000000"/>
              </a:solidFill>
              <a:effectLst/>
              <a:latin typeface="Raleway" pitchFamily="2" charset="0"/>
            </a:endParaRPr>
          </a:p>
          <a:p>
            <a:pPr lvl="1" algn="just">
              <a:buFont typeface="Arial" panose="020B0604020202020204" pitchFamily="34" charset="0"/>
              <a:buChar char="•"/>
            </a:pPr>
            <a:r>
              <a:rPr lang="it-IT" sz="1400" b="1" i="0" dirty="0">
                <a:solidFill>
                  <a:srgbClr val="000000"/>
                </a:solidFill>
                <a:effectLst/>
                <a:latin typeface="Raleway" pitchFamily="2" charset="0"/>
              </a:rPr>
              <a:t>entro il 31 gennaio 2023 </a:t>
            </a:r>
            <a:r>
              <a:rPr lang="it-IT" sz="1400" b="0" i="0" dirty="0">
                <a:solidFill>
                  <a:srgbClr val="000000"/>
                </a:solidFill>
                <a:effectLst/>
                <a:latin typeface="Raleway" pitchFamily="2" charset="0"/>
              </a:rPr>
              <a:t>per i SAL relativi ai lavori eseguiti e contabilizzati tra il </a:t>
            </a:r>
            <a:r>
              <a:rPr lang="it-IT" sz="1400" b="1" i="0" dirty="0">
                <a:solidFill>
                  <a:srgbClr val="000000"/>
                </a:solidFill>
                <a:effectLst/>
                <a:latin typeface="Raleway" pitchFamily="2" charset="0"/>
              </a:rPr>
              <a:t>1 agosto 2022 e il 31 dicembre 2022.</a:t>
            </a:r>
            <a:endParaRPr lang="it-IT" sz="1400" b="0" i="0" dirty="0">
              <a:solidFill>
                <a:srgbClr val="000000"/>
              </a:solidFill>
              <a:effectLst/>
              <a:latin typeface="Raleway" pitchFamily="2" charset="0"/>
            </a:endParaRPr>
          </a:p>
          <a:p>
            <a:pPr algn="just">
              <a:lnSpc>
                <a:spcPct val="150000"/>
              </a:lnSpc>
            </a:pPr>
            <a:r>
              <a:rPr lang="it-IT" sz="1400" b="0" i="0" dirty="0">
                <a:solidFill>
                  <a:srgbClr val="FF0000"/>
                </a:solidFill>
                <a:effectLst/>
                <a:latin typeface="Raleway" pitchFamily="2" charset="0"/>
              </a:rPr>
              <a:t>B) Per </a:t>
            </a:r>
            <a:r>
              <a:rPr lang="it-IT" sz="1400" b="1" i="0" dirty="0">
                <a:solidFill>
                  <a:srgbClr val="FF0000"/>
                </a:solidFill>
                <a:effectLst/>
                <a:latin typeface="Raleway" pitchFamily="2" charset="0"/>
              </a:rPr>
              <a:t>tutte le altre opere</a:t>
            </a:r>
            <a:r>
              <a:rPr lang="it-IT" sz="1400" b="0" i="0" dirty="0">
                <a:solidFill>
                  <a:srgbClr val="000000"/>
                </a:solidFill>
                <a:effectLst/>
                <a:latin typeface="Raleway" pitchFamily="2" charset="0"/>
              </a:rPr>
              <a:t>, l’art. 26, comma 4 lett. b) permette di utilizzare le risorse previste dal c.d</a:t>
            </a:r>
            <a:r>
              <a:rPr lang="it-IT" sz="1400" b="1" i="0" dirty="0">
                <a:solidFill>
                  <a:srgbClr val="FF0000"/>
                </a:solidFill>
                <a:effectLst/>
                <a:latin typeface="Raleway" pitchFamily="2" charset="0"/>
              </a:rPr>
              <a:t>. Fondo per l’adeguamento dei prezzi di materiali da costruzione </a:t>
            </a:r>
            <a:r>
              <a:rPr lang="it-IT" sz="1400" i="0" dirty="0">
                <a:effectLst/>
                <a:latin typeface="Raleway" pitchFamily="2" charset="0"/>
              </a:rPr>
              <a:t>(art. 1-septies</a:t>
            </a:r>
            <a:r>
              <a:rPr lang="it-IT" sz="1400" b="0" i="0" dirty="0">
                <a:solidFill>
                  <a:srgbClr val="000000"/>
                </a:solidFill>
                <a:effectLst/>
                <a:latin typeface="Raleway" pitchFamily="2" charset="0"/>
              </a:rPr>
              <a:t>, comma 8 del </a:t>
            </a:r>
            <a:r>
              <a:rPr lang="it-IT" sz="1400" b="0" i="0" dirty="0" err="1">
                <a:solidFill>
                  <a:srgbClr val="000000"/>
                </a:solidFill>
                <a:effectLst/>
                <a:latin typeface="Raleway" pitchFamily="2" charset="0"/>
              </a:rPr>
              <a:t>d.l.</a:t>
            </a:r>
            <a:r>
              <a:rPr lang="it-IT" sz="1400" b="0" i="0" dirty="0">
                <a:solidFill>
                  <a:srgbClr val="000000"/>
                </a:solidFill>
                <a:effectLst/>
                <a:latin typeface="Raleway" pitchFamily="2" charset="0"/>
              </a:rPr>
              <a:t> 73/2021 (l. 106/2021))</a:t>
            </a:r>
          </a:p>
          <a:p>
            <a:pPr algn="just">
              <a:lnSpc>
                <a:spcPct val="150000"/>
              </a:lnSpc>
            </a:pPr>
            <a:r>
              <a:rPr lang="it-IT" sz="1400" b="0" i="0" dirty="0">
                <a:solidFill>
                  <a:srgbClr val="000000"/>
                </a:solidFill>
                <a:effectLst/>
                <a:latin typeface="Raleway" pitchFamily="2" charset="0"/>
              </a:rPr>
              <a:t>Si tratta del </a:t>
            </a:r>
            <a:r>
              <a:rPr lang="it-IT" sz="1400" b="1" i="0" dirty="0">
                <a:solidFill>
                  <a:srgbClr val="000000"/>
                </a:solidFill>
                <a:effectLst/>
                <a:latin typeface="Raleway" pitchFamily="2" charset="0"/>
              </a:rPr>
              <a:t>medesimo Fondo </a:t>
            </a:r>
            <a:r>
              <a:rPr lang="it-IT" sz="1400" b="0" i="0" dirty="0">
                <a:solidFill>
                  <a:srgbClr val="000000"/>
                </a:solidFill>
                <a:effectLst/>
                <a:latin typeface="Raleway" pitchFamily="2" charset="0"/>
              </a:rPr>
              <a:t>utilizzato ai fini delle compensazioni di cui all’art. 1-septies per le istanze </a:t>
            </a:r>
            <a:r>
              <a:rPr lang="it-IT" sz="1400" b="1" i="0" dirty="0">
                <a:solidFill>
                  <a:srgbClr val="000000"/>
                </a:solidFill>
                <a:effectLst/>
                <a:latin typeface="Raleway" pitchFamily="2" charset="0"/>
              </a:rPr>
              <a:t>del 1° e del 2° semestre 2021.</a:t>
            </a:r>
          </a:p>
          <a:p>
            <a:pPr algn="just"/>
            <a:r>
              <a:rPr lang="it-IT" sz="1400" dirty="0">
                <a:solidFill>
                  <a:srgbClr val="000000"/>
                </a:solidFill>
                <a:latin typeface="Raleway" pitchFamily="2" charset="0"/>
              </a:rPr>
              <a:t>le richieste di accesso al Fondo per le variazioni percentuali, superiori all'8 per cento, verificatesi nel secondo semestre dell'anno 2021, dei singoli prezzi dei materiali da costruzione più significativi, vanno compilate nella piattaforma, scaricate e firmate digitalmente dal legale rappresentante (o dal delegato) della Stazione appaltante ed inviate all’indirizzo PEC </a:t>
            </a:r>
            <a:r>
              <a:rPr lang="it-IT" sz="1400" dirty="0">
                <a:solidFill>
                  <a:srgbClr val="0070C0"/>
                </a:solidFill>
                <a:latin typeface="Raleway" pitchFamily="2" charset="0"/>
              </a:rPr>
              <a:t>protocolloistanze@pec.mit.gov.it </a:t>
            </a:r>
            <a:r>
              <a:rPr lang="it-IT" sz="1400" b="1" dirty="0">
                <a:solidFill>
                  <a:srgbClr val="000000"/>
                </a:solidFill>
                <a:latin typeface="Raleway" pitchFamily="2" charset="0"/>
              </a:rPr>
              <a:t>entro le ore 14:00 del 27 giugno 2022</a:t>
            </a:r>
          </a:p>
          <a:p>
            <a:pPr algn="just"/>
            <a:endParaRPr lang="it-IT" sz="1400" dirty="0">
              <a:solidFill>
                <a:srgbClr val="000000"/>
              </a:solidFill>
              <a:latin typeface="Raleway" pitchFamily="2" charset="0"/>
            </a:endParaRPr>
          </a:p>
          <a:p>
            <a:pPr algn="just"/>
            <a:r>
              <a:rPr lang="it-IT" sz="1400" b="0" i="0" dirty="0">
                <a:solidFill>
                  <a:srgbClr val="000000"/>
                </a:solidFill>
                <a:effectLst/>
                <a:latin typeface="Raleway" pitchFamily="2" charset="0"/>
              </a:rPr>
              <a:t>Quanto alle caratteristiche delle istanze che le stazioni appaltanti devono inoltrare al MIMS per accedere a tale fondo, sarà lo stesso MIMS a stabilire le modalità.</a:t>
            </a:r>
            <a:r>
              <a:rPr lang="it-IT" sz="1400" dirty="0">
                <a:solidFill>
                  <a:srgbClr val="000000"/>
                </a:solidFill>
                <a:latin typeface="Raleway" pitchFamily="2" charset="0"/>
              </a:rPr>
              <a:t> </a:t>
            </a:r>
            <a:endParaRPr lang="it-IT" sz="1400" b="0" i="0" dirty="0">
              <a:solidFill>
                <a:srgbClr val="000000"/>
              </a:solidFill>
              <a:effectLst/>
              <a:latin typeface="Raleway" pitchFamily="2" charset="0"/>
            </a:endParaRPr>
          </a:p>
          <a:p>
            <a:pPr algn="just"/>
            <a:endParaRPr lang="it-IT" sz="1400" b="0" i="0" dirty="0">
              <a:solidFill>
                <a:srgbClr val="000000"/>
              </a:solidFill>
              <a:effectLst/>
              <a:latin typeface="Raleway" pitchFamily="2" charset="0"/>
            </a:endParaRPr>
          </a:p>
          <a:p>
            <a:pPr algn="just"/>
            <a:endParaRPr lang="it-IT" sz="1400" dirty="0">
              <a:latin typeface="Raleway" pitchFamily="2" charset="0"/>
              <a:ea typeface="Calibri" panose="020F0502020204030204" pitchFamily="34" charset="0"/>
              <a:cs typeface="Times New Roman" panose="02020603050405020304" pitchFamily="18" charset="0"/>
            </a:endParaRPr>
          </a:p>
          <a:p>
            <a:pPr algn="just"/>
            <a:endParaRPr lang="it-IT" sz="1400" dirty="0">
              <a:latin typeface="Raleway" pitchFamily="2" charset="0"/>
              <a:ea typeface="Calibri" panose="020F0502020204030204" pitchFamily="34" charset="0"/>
              <a:cs typeface="Times New Roman" panose="02020603050405020304" pitchFamily="18" charset="0"/>
            </a:endParaRPr>
          </a:p>
          <a:p>
            <a:pPr algn="just">
              <a:lnSpc>
                <a:spcPct val="150000"/>
              </a:lnSpc>
            </a:pPr>
            <a:endParaRPr lang="it-IT" sz="1600" b="1" dirty="0">
              <a:latin typeface="Century Gothic" panose="020B050202020202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endParaRPr lang="it-IT" b="1" dirty="0">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it-IT" sz="1800" b="1"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Segnaposto numero diapositiva 2">
            <a:extLst>
              <a:ext uri="{FF2B5EF4-FFF2-40B4-BE49-F238E27FC236}">
                <a16:creationId xmlns:a16="http://schemas.microsoft.com/office/drawing/2014/main" id="{E6289E7B-E747-4D86-9789-7F2F9ADD71CE}"/>
              </a:ext>
            </a:extLst>
          </p:cNvPr>
          <p:cNvSpPr>
            <a:spLocks noGrp="1"/>
          </p:cNvSpPr>
          <p:nvPr>
            <p:ph type="sldNum" sz="quarter" idx="12"/>
          </p:nvPr>
        </p:nvSpPr>
        <p:spPr/>
        <p:txBody>
          <a:bodyPr/>
          <a:lstStyle/>
          <a:p>
            <a:fld id="{D32067E1-C575-478C-9FB0-7E6047A5EDAF}" type="slidenum">
              <a:rPr lang="it-IT" smtClean="0"/>
              <a:t>6</a:t>
            </a:fld>
            <a:endParaRPr lang="it-IT"/>
          </a:p>
        </p:txBody>
      </p:sp>
      <p:sp>
        <p:nvSpPr>
          <p:cNvPr id="13" name="CasellaDiTesto 12">
            <a:extLst>
              <a:ext uri="{FF2B5EF4-FFF2-40B4-BE49-F238E27FC236}">
                <a16:creationId xmlns:a16="http://schemas.microsoft.com/office/drawing/2014/main" id="{FDFAEF8B-1AFD-4FF8-8687-ECA2B21F63E2}"/>
              </a:ext>
            </a:extLst>
          </p:cNvPr>
          <p:cNvSpPr txBox="1"/>
          <p:nvPr/>
        </p:nvSpPr>
        <p:spPr>
          <a:xfrm>
            <a:off x="1827819" y="293570"/>
            <a:ext cx="8457084" cy="400110"/>
          </a:xfrm>
          <a:prstGeom prst="rect">
            <a:avLst/>
          </a:prstGeom>
          <a:solidFill>
            <a:schemeClr val="accent2">
              <a:lumMod val="20000"/>
              <a:lumOff val="80000"/>
            </a:schemeClr>
          </a:solidFill>
        </p:spPr>
        <p:txBody>
          <a:bodyPr wrap="square" rtlCol="0">
            <a:spAutoFit/>
          </a:bodyPr>
          <a:lstStyle/>
          <a:p>
            <a:r>
              <a:rPr lang="it-IT" sz="2000" b="1" dirty="0">
                <a:solidFill>
                  <a:srgbClr val="0070C0"/>
                </a:solidFill>
                <a:latin typeface="Century Gothic" panose="020B0502020202020204" pitchFamily="34" charset="0"/>
              </a:rPr>
              <a:t>…. Se le risorse interne non sono sufficienti</a:t>
            </a:r>
          </a:p>
        </p:txBody>
      </p:sp>
    </p:spTree>
    <p:extLst>
      <p:ext uri="{BB962C8B-B14F-4D97-AF65-F5344CB8AC3E}">
        <p14:creationId xmlns:p14="http://schemas.microsoft.com/office/powerpoint/2010/main" val="2302530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C3862298-AF85-4572-BED3-52E573EB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3E485DD-0C12-45BC-A361-28152A03BB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4207" y="0"/>
            <a:ext cx="2472664" cy="6858000"/>
          </a:xfrm>
          <a:custGeom>
            <a:avLst/>
            <a:gdLst>
              <a:gd name="connsiteX0" fmla="*/ 1056708 w 2472664"/>
              <a:gd name="connsiteY0" fmla="*/ 0 h 6858000"/>
              <a:gd name="connsiteX1" fmla="*/ 2472664 w 2472664"/>
              <a:gd name="connsiteY1" fmla="*/ 0 h 6858000"/>
              <a:gd name="connsiteX2" fmla="*/ 2400427 w 2472664"/>
              <a:gd name="connsiteY2" fmla="*/ 75768 h 6858000"/>
              <a:gd name="connsiteX3" fmla="*/ 1104861 w 2472664"/>
              <a:gd name="connsiteY3" fmla="*/ 3429000 h 6858000"/>
              <a:gd name="connsiteX4" fmla="*/ 2400427 w 2472664"/>
              <a:gd name="connsiteY4" fmla="*/ 6782233 h 6858000"/>
              <a:gd name="connsiteX5" fmla="*/ 2472664 w 2472664"/>
              <a:gd name="connsiteY5" fmla="*/ 6858000 h 6858000"/>
              <a:gd name="connsiteX6" fmla="*/ 1056708 w 2472664"/>
              <a:gd name="connsiteY6" fmla="*/ 6858000 h 6858000"/>
              <a:gd name="connsiteX7" fmla="*/ 1040416 w 2472664"/>
              <a:gd name="connsiteY7" fmla="*/ 6835090 h 6858000"/>
              <a:gd name="connsiteX8" fmla="*/ 0 w 2472664"/>
              <a:gd name="connsiteY8" fmla="*/ 3429000 h 6858000"/>
              <a:gd name="connsiteX9" fmla="*/ 1040416 w 2472664"/>
              <a:gd name="connsiteY9" fmla="*/ 2291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72664" h="6858000">
                <a:moveTo>
                  <a:pt x="1056708" y="0"/>
                </a:moveTo>
                <a:lnTo>
                  <a:pt x="2472664" y="0"/>
                </a:lnTo>
                <a:lnTo>
                  <a:pt x="2400427" y="75768"/>
                </a:lnTo>
                <a:cubicBezTo>
                  <a:pt x="1595469" y="961418"/>
                  <a:pt x="1104861" y="2137915"/>
                  <a:pt x="1104861" y="3429000"/>
                </a:cubicBezTo>
                <a:cubicBezTo>
                  <a:pt x="1104861" y="4720086"/>
                  <a:pt x="1595469" y="5896583"/>
                  <a:pt x="2400427" y="6782233"/>
                </a:cubicBezTo>
                <a:lnTo>
                  <a:pt x="2472664" y="6858000"/>
                </a:lnTo>
                <a:lnTo>
                  <a:pt x="1056708" y="6858000"/>
                </a:lnTo>
                <a:lnTo>
                  <a:pt x="1040416" y="6835090"/>
                </a:lnTo>
                <a:cubicBezTo>
                  <a:pt x="383551" y="5862802"/>
                  <a:pt x="0" y="4690693"/>
                  <a:pt x="0" y="3429000"/>
                </a:cubicBezTo>
                <a:cubicBezTo>
                  <a:pt x="0" y="2167308"/>
                  <a:pt x="383551" y="995199"/>
                  <a:pt x="1040416" y="22911"/>
                </a:cubicBezTo>
                <a:close/>
              </a:path>
            </a:pathLst>
          </a:custGeom>
          <a:solidFill>
            <a:schemeClr val="tx1">
              <a:lumMod val="50000"/>
              <a:lumOff val="5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21">
            <a:extLst>
              <a:ext uri="{FF2B5EF4-FFF2-40B4-BE49-F238E27FC236}">
                <a16:creationId xmlns:a16="http://schemas.microsoft.com/office/drawing/2014/main" id="{6D6B998F-CA62-4EE6-B7E7-046377D4F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3038" y="1992863"/>
            <a:ext cx="1488962" cy="2872274"/>
          </a:xfrm>
          <a:custGeom>
            <a:avLst/>
            <a:gdLst>
              <a:gd name="connsiteX0" fmla="*/ 1436137 w 1488962"/>
              <a:gd name="connsiteY0" fmla="*/ 0 h 2872274"/>
              <a:gd name="connsiteX1" fmla="*/ 1488962 w 1488962"/>
              <a:gd name="connsiteY1" fmla="*/ 2668 h 2872274"/>
              <a:gd name="connsiteX2" fmla="*/ 1488962 w 1488962"/>
              <a:gd name="connsiteY2" fmla="*/ 2869607 h 2872274"/>
              <a:gd name="connsiteX3" fmla="*/ 1436137 w 1488962"/>
              <a:gd name="connsiteY3" fmla="*/ 2872274 h 2872274"/>
              <a:gd name="connsiteX4" fmla="*/ 0 w 1488962"/>
              <a:gd name="connsiteY4" fmla="*/ 1436137 h 2872274"/>
              <a:gd name="connsiteX5" fmla="*/ 1436137 w 1488962"/>
              <a:gd name="connsiteY5" fmla="*/ 0 h 2872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8962" h="2872274">
                <a:moveTo>
                  <a:pt x="1436137" y="0"/>
                </a:moveTo>
                <a:lnTo>
                  <a:pt x="1488962" y="2668"/>
                </a:lnTo>
                <a:lnTo>
                  <a:pt x="1488962" y="2869607"/>
                </a:lnTo>
                <a:lnTo>
                  <a:pt x="1436137" y="2872274"/>
                </a:lnTo>
                <a:cubicBezTo>
                  <a:pt x="642980" y="2872274"/>
                  <a:pt x="0" y="2229294"/>
                  <a:pt x="0" y="1436137"/>
                </a:cubicBezTo>
                <a:cubicBezTo>
                  <a:pt x="0" y="642980"/>
                  <a:pt x="642980" y="0"/>
                  <a:pt x="1436137" y="0"/>
                </a:cubicBez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 name="Immagine 9">
            <a:extLst>
              <a:ext uri="{FF2B5EF4-FFF2-40B4-BE49-F238E27FC236}">
                <a16:creationId xmlns:a16="http://schemas.microsoft.com/office/drawing/2014/main" id="{53F5F4B0-7857-4232-8599-8F2A0474E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650" y="281009"/>
            <a:ext cx="641510" cy="1369377"/>
          </a:xfrm>
          <a:prstGeom prst="rect">
            <a:avLst/>
          </a:prstGeom>
        </p:spPr>
      </p:pic>
      <p:sp>
        <p:nvSpPr>
          <p:cNvPr id="3" name="Segnaposto numero diapositiva 2">
            <a:extLst>
              <a:ext uri="{FF2B5EF4-FFF2-40B4-BE49-F238E27FC236}">
                <a16:creationId xmlns:a16="http://schemas.microsoft.com/office/drawing/2014/main" id="{E6289E7B-E747-4D86-9789-7F2F9ADD71CE}"/>
              </a:ext>
            </a:extLst>
          </p:cNvPr>
          <p:cNvSpPr>
            <a:spLocks noGrp="1"/>
          </p:cNvSpPr>
          <p:nvPr>
            <p:ph type="sldNum" sz="quarter" idx="12"/>
          </p:nvPr>
        </p:nvSpPr>
        <p:spPr/>
        <p:txBody>
          <a:bodyPr/>
          <a:lstStyle/>
          <a:p>
            <a:fld id="{D32067E1-C575-478C-9FB0-7E6047A5EDAF}" type="slidenum">
              <a:rPr lang="it-IT" smtClean="0"/>
              <a:t>7</a:t>
            </a:fld>
            <a:endParaRPr lang="it-IT" dirty="0"/>
          </a:p>
        </p:txBody>
      </p:sp>
      <p:sp>
        <p:nvSpPr>
          <p:cNvPr id="12" name="CasellaDiTesto 11">
            <a:extLst>
              <a:ext uri="{FF2B5EF4-FFF2-40B4-BE49-F238E27FC236}">
                <a16:creationId xmlns:a16="http://schemas.microsoft.com/office/drawing/2014/main" id="{291014B0-01DC-413D-92CF-F1E4A921D48C}"/>
              </a:ext>
            </a:extLst>
          </p:cNvPr>
          <p:cNvSpPr txBox="1"/>
          <p:nvPr/>
        </p:nvSpPr>
        <p:spPr>
          <a:xfrm>
            <a:off x="1827819" y="405016"/>
            <a:ext cx="9270816" cy="400110"/>
          </a:xfrm>
          <a:prstGeom prst="rect">
            <a:avLst/>
          </a:prstGeom>
          <a:solidFill>
            <a:schemeClr val="accent2">
              <a:lumMod val="20000"/>
              <a:lumOff val="80000"/>
            </a:schemeClr>
          </a:solidFill>
        </p:spPr>
        <p:txBody>
          <a:bodyPr wrap="square" rtlCol="0">
            <a:spAutoFit/>
          </a:bodyPr>
          <a:lstStyle/>
          <a:p>
            <a:r>
              <a:rPr lang="it-IT" sz="2000" b="1" spc="-150" dirty="0">
                <a:solidFill>
                  <a:srgbClr val="0070C0"/>
                </a:solidFill>
                <a:latin typeface="Century Gothic" panose="020B0502020202020204" pitchFamily="34" charset="0"/>
              </a:rPr>
              <a:t>Fondo per la prosecuzione delle opere pubbliche e per l’adeguamento dei prezzi…. </a:t>
            </a:r>
          </a:p>
        </p:txBody>
      </p:sp>
      <p:sp>
        <p:nvSpPr>
          <p:cNvPr id="13" name="Freccia a destra 12">
            <a:extLst>
              <a:ext uri="{FF2B5EF4-FFF2-40B4-BE49-F238E27FC236}">
                <a16:creationId xmlns:a16="http://schemas.microsoft.com/office/drawing/2014/main" id="{5DA4FDCC-2070-432E-9D62-AF1BDC6B0233}"/>
              </a:ext>
            </a:extLst>
          </p:cNvPr>
          <p:cNvSpPr/>
          <p:nvPr/>
        </p:nvSpPr>
        <p:spPr>
          <a:xfrm>
            <a:off x="10552778" y="7160229"/>
            <a:ext cx="317500" cy="190500"/>
          </a:xfrm>
          <a:prstGeom prst="rightArrow">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14" name="Freccia a destra 13">
            <a:extLst>
              <a:ext uri="{FF2B5EF4-FFF2-40B4-BE49-F238E27FC236}">
                <a16:creationId xmlns:a16="http://schemas.microsoft.com/office/drawing/2014/main" id="{7EC6F150-4920-4D22-8DAA-6C97AC9FCE95}"/>
              </a:ext>
            </a:extLst>
          </p:cNvPr>
          <p:cNvSpPr/>
          <p:nvPr/>
        </p:nvSpPr>
        <p:spPr>
          <a:xfrm>
            <a:off x="11036299" y="7018572"/>
            <a:ext cx="317500" cy="190500"/>
          </a:xfrm>
          <a:prstGeom prst="rightArrow">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16" name="CasellaDiTesto 15">
            <a:extLst>
              <a:ext uri="{FF2B5EF4-FFF2-40B4-BE49-F238E27FC236}">
                <a16:creationId xmlns:a16="http://schemas.microsoft.com/office/drawing/2014/main" id="{F49ED934-D4ED-9AA1-274A-E74278A0A9CF}"/>
              </a:ext>
            </a:extLst>
          </p:cNvPr>
          <p:cNvSpPr txBox="1"/>
          <p:nvPr/>
        </p:nvSpPr>
        <p:spPr>
          <a:xfrm>
            <a:off x="1834394" y="965698"/>
            <a:ext cx="9685426" cy="5416868"/>
          </a:xfrm>
          <a:prstGeom prst="rect">
            <a:avLst/>
          </a:prstGeom>
          <a:noFill/>
        </p:spPr>
        <p:txBody>
          <a:bodyPr wrap="square">
            <a:spAutoFit/>
          </a:bodyPr>
          <a:lstStyle/>
          <a:p>
            <a:pPr algn="just">
              <a:lnSpc>
                <a:spcPct val="150000"/>
              </a:lnSpc>
            </a:pPr>
            <a:r>
              <a:rPr lang="it-IT" sz="1600" b="1" i="0" dirty="0">
                <a:solidFill>
                  <a:srgbClr val="000000"/>
                </a:solidFill>
                <a:effectLst/>
                <a:latin typeface="Raleway" pitchFamily="2" charset="0"/>
              </a:rPr>
              <a:t>Il Fondo di una dotazione iniziale di 30 milioni per l’anno 2020 è stato rifinanziato di 200 milioni per l’anno 2022 ( art 23 comma 1 </a:t>
            </a:r>
            <a:r>
              <a:rPr lang="it-IT" sz="1600" b="1" dirty="0" err="1">
                <a:solidFill>
                  <a:srgbClr val="000000"/>
                </a:solidFill>
                <a:latin typeface="Raleway" pitchFamily="2" charset="0"/>
              </a:rPr>
              <a:t>l</a:t>
            </a:r>
            <a:r>
              <a:rPr lang="it-IT" sz="1600" b="1" i="0" dirty="0" err="1">
                <a:solidFill>
                  <a:srgbClr val="000000"/>
                </a:solidFill>
                <a:effectLst/>
                <a:latin typeface="Raleway" pitchFamily="2" charset="0"/>
              </a:rPr>
              <a:t>ett</a:t>
            </a:r>
            <a:r>
              <a:rPr lang="it-IT" sz="1600" b="1" i="0" dirty="0">
                <a:solidFill>
                  <a:srgbClr val="000000"/>
                </a:solidFill>
                <a:effectLst/>
                <a:latin typeface="Raleway" pitchFamily="2" charset="0"/>
              </a:rPr>
              <a:t> a) ) e successivamente rifinanziato di ulteriori 1000 milioni di euro per il 2022 e 500 milioni per il 2023, fissando però un limite di spesa rispettivamente di 770 milioni per l’anno 2022 e 550 milioni per l’anno 2023. </a:t>
            </a:r>
          </a:p>
          <a:p>
            <a:pPr algn="just">
              <a:lnSpc>
                <a:spcPct val="150000"/>
              </a:lnSpc>
            </a:pPr>
            <a:r>
              <a:rPr lang="it-IT" sz="1600" dirty="0">
                <a:solidFill>
                  <a:srgbClr val="000000"/>
                </a:solidFill>
                <a:latin typeface="Raleway" pitchFamily="2" charset="0"/>
              </a:rPr>
              <a:t>La dotazione complessiva dei fondi è stata incrementata fino a circa 10 miliardi di euro </a:t>
            </a:r>
            <a:endParaRPr lang="it-IT" sz="1600" i="0" dirty="0">
              <a:solidFill>
                <a:srgbClr val="000000"/>
              </a:solidFill>
              <a:effectLst/>
              <a:latin typeface="Raleway" pitchFamily="2" charset="0"/>
            </a:endParaRPr>
          </a:p>
          <a:p>
            <a:pPr algn="just"/>
            <a:endParaRPr lang="it-IT" sz="1600" b="1" i="0" dirty="0">
              <a:solidFill>
                <a:srgbClr val="000000"/>
              </a:solidFill>
              <a:effectLst/>
              <a:latin typeface="Raleway" pitchFamily="2" charset="0"/>
            </a:endParaRPr>
          </a:p>
          <a:p>
            <a:pPr algn="just">
              <a:lnSpc>
                <a:spcPct val="150000"/>
              </a:lnSpc>
            </a:pPr>
            <a:r>
              <a:rPr lang="it-IT" sz="1600" dirty="0">
                <a:latin typeface="Raleway" pitchFamily="2" charset="0"/>
                <a:ea typeface="Calibri" panose="020F0502020204030204" pitchFamily="34" charset="0"/>
                <a:cs typeface="Times New Roman" panose="02020603050405020304" pitchFamily="18" charset="0"/>
              </a:rPr>
              <a:t>Qualora il fondo non sia sufficiente a coprire le richieste di tutte le stazioni appaltanti, la ripartizione dello stesso avverrà in misura proporzionale. </a:t>
            </a:r>
          </a:p>
          <a:p>
            <a:pPr algn="just">
              <a:lnSpc>
                <a:spcPct val="150000"/>
              </a:lnSpc>
            </a:pPr>
            <a:endParaRPr lang="it-IT" sz="1600" dirty="0">
              <a:latin typeface="Raleway" pitchFamily="2" charset="0"/>
              <a:ea typeface="Calibri" panose="020F0502020204030204" pitchFamily="34" charset="0"/>
              <a:cs typeface="Times New Roman" panose="02020603050405020304" pitchFamily="18" charset="0"/>
            </a:endParaRPr>
          </a:p>
          <a:p>
            <a:pPr algn="just">
              <a:lnSpc>
                <a:spcPct val="150000"/>
              </a:lnSpc>
            </a:pPr>
            <a:r>
              <a:rPr lang="it-IT" sz="1600" dirty="0">
                <a:latin typeface="Raleway" pitchFamily="2" charset="0"/>
                <a:ea typeface="Calibri" panose="020F0502020204030204" pitchFamily="34" charset="0"/>
                <a:cs typeface="Times New Roman" panose="02020603050405020304" pitchFamily="18" charset="0"/>
              </a:rPr>
              <a:t>Le stazioni appaltanti devono effettuare il pagamento alle imprese appaltatrici entro 30 giorni dal trasferimento delle risorse da parte del MIMS</a:t>
            </a:r>
          </a:p>
          <a:p>
            <a:pPr algn="just">
              <a:lnSpc>
                <a:spcPct val="150000"/>
              </a:lnSpc>
            </a:pPr>
            <a:r>
              <a:rPr lang="it-IT" sz="1600" b="0" i="0" dirty="0">
                <a:solidFill>
                  <a:srgbClr val="000000"/>
                </a:solidFill>
                <a:effectLst/>
                <a:latin typeface="Raleway" pitchFamily="2" charset="0"/>
              </a:rPr>
              <a:t>Il comma 11 dell’art. 26 in esame estende poi il </a:t>
            </a:r>
            <a:r>
              <a:rPr lang="it-IT" sz="1600" b="1" i="0" dirty="0">
                <a:solidFill>
                  <a:srgbClr val="000000"/>
                </a:solidFill>
                <a:effectLst/>
                <a:latin typeface="Raleway" pitchFamily="2" charset="0"/>
              </a:rPr>
              <a:t>meccanismo di anticipazione del 50% </a:t>
            </a:r>
            <a:r>
              <a:rPr lang="it-IT" sz="1600" b="0" i="0" dirty="0">
                <a:solidFill>
                  <a:srgbClr val="000000"/>
                </a:solidFill>
                <a:effectLst/>
                <a:latin typeface="Raleway" pitchFamily="2" charset="0"/>
              </a:rPr>
              <a:t>introdotto dall’art. 23 comma 1 del </a:t>
            </a:r>
            <a:r>
              <a:rPr lang="it-IT" sz="1600" b="0" i="0" dirty="0" err="1">
                <a:solidFill>
                  <a:srgbClr val="000000"/>
                </a:solidFill>
                <a:effectLst/>
                <a:latin typeface="Raleway" pitchFamily="2" charset="0"/>
              </a:rPr>
              <a:t>d.l.</a:t>
            </a:r>
            <a:r>
              <a:rPr lang="it-IT" sz="1600" b="0" i="0" dirty="0">
                <a:solidFill>
                  <a:srgbClr val="000000"/>
                </a:solidFill>
                <a:effectLst/>
                <a:latin typeface="Raleway" pitchFamily="2" charset="0"/>
              </a:rPr>
              <a:t> 21/2022 per il </a:t>
            </a:r>
            <a:r>
              <a:rPr lang="it-IT" sz="1600" b="1" i="0" dirty="0">
                <a:solidFill>
                  <a:srgbClr val="FF0000"/>
                </a:solidFill>
                <a:effectLst/>
                <a:latin typeface="Raleway" pitchFamily="2" charset="0"/>
              </a:rPr>
              <a:t>Fondo adeguamento prezzi, anche al Fondo per la prosecuzione delle opere.</a:t>
            </a:r>
            <a:endParaRPr lang="it-IT" sz="1600" b="1" dirty="0">
              <a:solidFill>
                <a:srgbClr val="FF0000"/>
              </a:solidFill>
              <a:latin typeface="Raleway" pitchFamily="2" charset="0"/>
              <a:ea typeface="Calibri" panose="020F0502020204030204" pitchFamily="34" charset="0"/>
              <a:cs typeface="Times New Roman" panose="02020603050405020304" pitchFamily="18" charset="0"/>
            </a:endParaRPr>
          </a:p>
          <a:p>
            <a:pPr algn="just"/>
            <a:endParaRPr lang="it-IT" sz="1800" dirty="0">
              <a:latin typeface="Raleway"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5075474"/>
      </p:ext>
    </p:extLst>
  </p:cSld>
  <p:clrMapOvr>
    <a:masterClrMapping/>
  </p:clrMapOvr>
</p:sld>
</file>

<file path=ppt/theme/theme1.xml><?xml version="1.0" encoding="utf-8"?>
<a:theme xmlns:a="http://schemas.openxmlformats.org/drawingml/2006/main" name="Tema di Office">
  <a:themeElements>
    <a:clrScheme name="Personalizzato 4">
      <a:dk1>
        <a:sysClr val="windowText" lastClr="000000"/>
      </a:dk1>
      <a:lt1>
        <a:sysClr val="window" lastClr="FFFFFF"/>
      </a:lt1>
      <a:dk2>
        <a:srgbClr val="4E3B30"/>
      </a:dk2>
      <a:lt2>
        <a:srgbClr val="FBEEC9"/>
      </a:lt2>
      <a:accent1>
        <a:srgbClr val="E46B3A"/>
      </a:accent1>
      <a:accent2>
        <a:srgbClr val="F0A22E"/>
      </a:accent2>
      <a:accent3>
        <a:srgbClr val="F0A22E"/>
      </a:accent3>
      <a:accent4>
        <a:srgbClr val="F0A22E"/>
      </a:accent4>
      <a:accent5>
        <a:srgbClr val="F0A22E"/>
      </a:accent5>
      <a:accent6>
        <a:srgbClr val="F0A22E"/>
      </a:accent6>
      <a:hlink>
        <a:srgbClr val="AD1F1F"/>
      </a:hlink>
      <a:folHlink>
        <a:srgbClr val="FFC42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2862</TotalTime>
  <Words>1354</Words>
  <Application>Microsoft Office PowerPoint</Application>
  <PresentationFormat>Widescreen</PresentationFormat>
  <Paragraphs>76</Paragraphs>
  <Slides>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7</vt:i4>
      </vt:variant>
    </vt:vector>
  </HeadingPairs>
  <TitlesOfParts>
    <vt:vector size="13" baseType="lpstr">
      <vt:lpstr>Arial</vt:lpstr>
      <vt:lpstr>Calibri</vt:lpstr>
      <vt:lpstr>Calibri Light</vt:lpstr>
      <vt:lpstr>Century Gothic</vt:lpstr>
      <vt:lpstr>Raleway</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Cocchi Elena</dc:creator>
  <cp:lastModifiedBy>Elena Rasori</cp:lastModifiedBy>
  <cp:revision>173</cp:revision>
  <cp:lastPrinted>2022-05-27T07:16:56Z</cp:lastPrinted>
  <dcterms:created xsi:type="dcterms:W3CDTF">2021-07-06T07:24:11Z</dcterms:created>
  <dcterms:modified xsi:type="dcterms:W3CDTF">2022-05-31T14:38:55Z</dcterms:modified>
</cp:coreProperties>
</file>