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48" r:id="rId1"/>
  </p:sldMasterIdLst>
  <p:notesMasterIdLst>
    <p:notesMasterId r:id="rId36"/>
  </p:notesMasterIdLst>
  <p:sldIdLst>
    <p:sldId id="256" r:id="rId2"/>
    <p:sldId id="2147375540" r:id="rId3"/>
    <p:sldId id="2147375546" r:id="rId4"/>
    <p:sldId id="278" r:id="rId5"/>
    <p:sldId id="2147375538" r:id="rId6"/>
    <p:sldId id="2147375537" r:id="rId7"/>
    <p:sldId id="2147375536" r:id="rId8"/>
    <p:sldId id="2147375539" r:id="rId9"/>
    <p:sldId id="2147375547" r:id="rId10"/>
    <p:sldId id="257" r:id="rId11"/>
    <p:sldId id="2147375541" r:id="rId12"/>
    <p:sldId id="2147375542" r:id="rId13"/>
    <p:sldId id="2147375544" r:id="rId14"/>
    <p:sldId id="2147375560" r:id="rId15"/>
    <p:sldId id="2147375551" r:id="rId16"/>
    <p:sldId id="2147375552" r:id="rId17"/>
    <p:sldId id="2147375543" r:id="rId18"/>
    <p:sldId id="2147375553" r:id="rId19"/>
    <p:sldId id="2147375545" r:id="rId20"/>
    <p:sldId id="2147375502" r:id="rId21"/>
    <p:sldId id="2147375487" r:id="rId22"/>
    <p:sldId id="577" r:id="rId23"/>
    <p:sldId id="576" r:id="rId24"/>
    <p:sldId id="2147375549" r:id="rId25"/>
    <p:sldId id="2147375558" r:id="rId26"/>
    <p:sldId id="2147375559" r:id="rId27"/>
    <p:sldId id="2147375548" r:id="rId28"/>
    <p:sldId id="2147375485" r:id="rId29"/>
    <p:sldId id="2147375555" r:id="rId30"/>
    <p:sldId id="2147375561" r:id="rId31"/>
    <p:sldId id="572" r:id="rId32"/>
    <p:sldId id="2147375517" r:id="rId33"/>
    <p:sldId id="2147375557" r:id="rId34"/>
    <p:sldId id="2147375556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92E671-5383-4B7C-84E3-3F98A59303DF}" v="13" dt="2024-12-12T15:30:58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17AB4E-1FED-4520-8DA3-B333E024B2A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62952FF-DC17-4AC1-A7FE-8E7A92A01BB8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600" b="1">
              <a:solidFill>
                <a:srgbClr val="002060"/>
              </a:solidFill>
            </a:rPr>
            <a:t>Totale 3 servizi</a:t>
          </a:r>
        </a:p>
      </dgm:t>
    </dgm:pt>
    <dgm:pt modelId="{F25D50AE-DFF0-420E-B343-778DDC0C27B0}" type="parTrans" cxnId="{A714CF30-D85D-4F06-9A2C-C1ACD523AD44}">
      <dgm:prSet/>
      <dgm:spPr/>
      <dgm:t>
        <a:bodyPr/>
        <a:lstStyle/>
        <a:p>
          <a:endParaRPr lang="it-IT"/>
        </a:p>
      </dgm:t>
    </dgm:pt>
    <dgm:pt modelId="{FD1D1FB5-48F7-49FC-B272-13C085CBB791}" type="sibTrans" cxnId="{A714CF30-D85D-4F06-9A2C-C1ACD523AD44}">
      <dgm:prSet/>
      <dgm:spPr/>
      <dgm:t>
        <a:bodyPr/>
        <a:lstStyle/>
        <a:p>
          <a:endParaRPr lang="it-IT"/>
        </a:p>
      </dgm:t>
    </dgm:pt>
    <dgm:pt modelId="{966DF3C7-A87C-4676-81F1-666F70640772}">
      <dgm:prSet phldrT="[Testo]"/>
      <dgm:spPr/>
      <dgm:t>
        <a:bodyPr/>
        <a:lstStyle/>
        <a:p>
          <a:r>
            <a:rPr lang="it-IT" b="1">
              <a:sym typeface="Wingdings" pitchFamily="2" charset="2"/>
            </a:rPr>
            <a:t>2.879</a:t>
          </a:r>
          <a:r>
            <a:rPr lang="it-IT">
              <a:sym typeface="Wingdings" pitchFamily="2" charset="2"/>
            </a:rPr>
            <a:t> piccoli e piccolissimi Comuni, concentrati soprattutto al Nord, con obiettivi minimi non rendicontati, per complessivi </a:t>
          </a:r>
          <a:r>
            <a:rPr lang="it-IT" b="1">
              <a:sym typeface="Wingdings" pitchFamily="2" charset="2"/>
            </a:rPr>
            <a:t>38 mln. di euro</a:t>
          </a:r>
          <a:endParaRPr lang="it-IT" b="1"/>
        </a:p>
      </dgm:t>
    </dgm:pt>
    <dgm:pt modelId="{B2769B3A-551C-4359-83ED-E55FA6D5D2D0}" type="parTrans" cxnId="{AAFC2F24-3373-4F8F-AC91-1D3AAC803FF1}">
      <dgm:prSet/>
      <dgm:spPr/>
      <dgm:t>
        <a:bodyPr/>
        <a:lstStyle/>
        <a:p>
          <a:endParaRPr lang="it-IT"/>
        </a:p>
      </dgm:t>
    </dgm:pt>
    <dgm:pt modelId="{3D92C4A6-2F82-44E0-8B0D-EA27B52795C4}" type="sibTrans" cxnId="{AAFC2F24-3373-4F8F-AC91-1D3AAC803FF1}">
      <dgm:prSet/>
      <dgm:spPr/>
      <dgm:t>
        <a:bodyPr/>
        <a:lstStyle/>
        <a:p>
          <a:endParaRPr lang="it-IT"/>
        </a:p>
      </dgm:t>
    </dgm:pt>
    <dgm:pt modelId="{651619AC-B2CE-44B5-9C93-95F6FDC4E866}">
      <dgm:prSet phldrT="[Testo]"/>
      <dgm:spPr/>
      <dgm:t>
        <a:bodyPr/>
        <a:lstStyle/>
        <a:p>
          <a:r>
            <a:rPr lang="it-IT">
              <a:sym typeface="Wingdings" pitchFamily="2" charset="2"/>
            </a:rPr>
            <a:t>Si tratta del </a:t>
          </a:r>
          <a:r>
            <a:rPr lang="it-IT" b="1">
              <a:sym typeface="Wingdings" pitchFamily="2" charset="2"/>
            </a:rPr>
            <a:t>63%</a:t>
          </a:r>
          <a:r>
            <a:rPr lang="it-IT">
              <a:sym typeface="Wingdings" pitchFamily="2" charset="2"/>
            </a:rPr>
            <a:t> dei Comuni che stanno per essere commissariati per il </a:t>
          </a:r>
          <a:r>
            <a:rPr lang="it-IT" b="1">
              <a:sym typeface="Wingdings" pitchFamily="2" charset="2"/>
            </a:rPr>
            <a:t>26%</a:t>
          </a:r>
          <a:r>
            <a:rPr lang="it-IT">
              <a:sym typeface="Wingdings" pitchFamily="2" charset="2"/>
            </a:rPr>
            <a:t> del totale non rendicontato</a:t>
          </a:r>
          <a:endParaRPr lang="it-IT"/>
        </a:p>
      </dgm:t>
    </dgm:pt>
    <dgm:pt modelId="{72BAF508-2C10-4147-897F-F65A393B3BF3}" type="parTrans" cxnId="{7FCA90C4-6C05-4515-AA80-D14449D5BA37}">
      <dgm:prSet/>
      <dgm:spPr/>
      <dgm:t>
        <a:bodyPr/>
        <a:lstStyle/>
        <a:p>
          <a:endParaRPr lang="it-IT"/>
        </a:p>
      </dgm:t>
    </dgm:pt>
    <dgm:pt modelId="{04F59F44-77BF-4010-B0AF-19C344614356}" type="sibTrans" cxnId="{7FCA90C4-6C05-4515-AA80-D14449D5BA37}">
      <dgm:prSet/>
      <dgm:spPr/>
      <dgm:t>
        <a:bodyPr/>
        <a:lstStyle/>
        <a:p>
          <a:endParaRPr lang="it-IT"/>
        </a:p>
      </dgm:t>
    </dgm:pt>
    <dgm:pt modelId="{1338EBBD-D0E7-433B-942C-0A4BA9EFFE96}" type="pres">
      <dgm:prSet presAssocID="{0F17AB4E-1FED-4520-8DA3-B333E024B2A9}" presName="Name0" presStyleCnt="0">
        <dgm:presLayoutVars>
          <dgm:dir/>
          <dgm:animLvl val="lvl"/>
          <dgm:resizeHandles val="exact"/>
        </dgm:presLayoutVars>
      </dgm:prSet>
      <dgm:spPr/>
    </dgm:pt>
    <dgm:pt modelId="{EA9003B2-E78F-4784-AEB4-82E273F14D30}" type="pres">
      <dgm:prSet presAssocID="{162952FF-DC17-4AC1-A7FE-8E7A92A01BB8}" presName="composite" presStyleCnt="0"/>
      <dgm:spPr/>
    </dgm:pt>
    <dgm:pt modelId="{FE47AC87-F735-441B-8454-EB01BE37F017}" type="pres">
      <dgm:prSet presAssocID="{162952FF-DC17-4AC1-A7FE-8E7A92A01BB8}" presName="parTx" presStyleLbl="alignNode1" presStyleIdx="0" presStyleCnt="1" custLinFactNeighborY="-2043">
        <dgm:presLayoutVars>
          <dgm:chMax val="0"/>
          <dgm:chPref val="0"/>
          <dgm:bulletEnabled val="1"/>
        </dgm:presLayoutVars>
      </dgm:prSet>
      <dgm:spPr/>
    </dgm:pt>
    <dgm:pt modelId="{D8F78507-932E-4FB5-9457-4E80FC74F0C3}" type="pres">
      <dgm:prSet presAssocID="{162952FF-DC17-4AC1-A7FE-8E7A92A01BB8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09C33E1C-C2FC-419E-8BAB-53379EE8D85B}" type="presOf" srcId="{162952FF-DC17-4AC1-A7FE-8E7A92A01BB8}" destId="{FE47AC87-F735-441B-8454-EB01BE37F017}" srcOrd="0" destOrd="0" presId="urn:microsoft.com/office/officeart/2005/8/layout/hList1"/>
    <dgm:cxn modelId="{AAFC2F24-3373-4F8F-AC91-1D3AAC803FF1}" srcId="{162952FF-DC17-4AC1-A7FE-8E7A92A01BB8}" destId="{966DF3C7-A87C-4676-81F1-666F70640772}" srcOrd="0" destOrd="0" parTransId="{B2769B3A-551C-4359-83ED-E55FA6D5D2D0}" sibTransId="{3D92C4A6-2F82-44E0-8B0D-EA27B52795C4}"/>
    <dgm:cxn modelId="{A0E4172C-9220-44E7-A215-FE4A0A930410}" type="presOf" srcId="{0F17AB4E-1FED-4520-8DA3-B333E024B2A9}" destId="{1338EBBD-D0E7-433B-942C-0A4BA9EFFE96}" srcOrd="0" destOrd="0" presId="urn:microsoft.com/office/officeart/2005/8/layout/hList1"/>
    <dgm:cxn modelId="{A714CF30-D85D-4F06-9A2C-C1ACD523AD44}" srcId="{0F17AB4E-1FED-4520-8DA3-B333E024B2A9}" destId="{162952FF-DC17-4AC1-A7FE-8E7A92A01BB8}" srcOrd="0" destOrd="0" parTransId="{F25D50AE-DFF0-420E-B343-778DDC0C27B0}" sibTransId="{FD1D1FB5-48F7-49FC-B272-13C085CBB791}"/>
    <dgm:cxn modelId="{35E5DD53-DB60-444D-ABEC-B5B5BAB8BBC4}" type="presOf" srcId="{651619AC-B2CE-44B5-9C93-95F6FDC4E866}" destId="{D8F78507-932E-4FB5-9457-4E80FC74F0C3}" srcOrd="0" destOrd="1" presId="urn:microsoft.com/office/officeart/2005/8/layout/hList1"/>
    <dgm:cxn modelId="{581897AE-AD11-48FF-AE74-D78F35E37610}" type="presOf" srcId="{966DF3C7-A87C-4676-81F1-666F70640772}" destId="{D8F78507-932E-4FB5-9457-4E80FC74F0C3}" srcOrd="0" destOrd="0" presId="urn:microsoft.com/office/officeart/2005/8/layout/hList1"/>
    <dgm:cxn modelId="{7FCA90C4-6C05-4515-AA80-D14449D5BA37}" srcId="{162952FF-DC17-4AC1-A7FE-8E7A92A01BB8}" destId="{651619AC-B2CE-44B5-9C93-95F6FDC4E866}" srcOrd="1" destOrd="0" parTransId="{72BAF508-2C10-4147-897F-F65A393B3BF3}" sibTransId="{04F59F44-77BF-4010-B0AF-19C344614356}"/>
    <dgm:cxn modelId="{0EA9578D-6287-4C9F-B6E0-F7A871417917}" type="presParOf" srcId="{1338EBBD-D0E7-433B-942C-0A4BA9EFFE96}" destId="{EA9003B2-E78F-4784-AEB4-82E273F14D30}" srcOrd="0" destOrd="0" presId="urn:microsoft.com/office/officeart/2005/8/layout/hList1"/>
    <dgm:cxn modelId="{87786645-F687-48A8-8479-04F77ED3282E}" type="presParOf" srcId="{EA9003B2-E78F-4784-AEB4-82E273F14D30}" destId="{FE47AC87-F735-441B-8454-EB01BE37F017}" srcOrd="0" destOrd="0" presId="urn:microsoft.com/office/officeart/2005/8/layout/hList1"/>
    <dgm:cxn modelId="{D3095651-9A97-4D37-AAEE-EF8E12662143}" type="presParOf" srcId="{EA9003B2-E78F-4784-AEB4-82E273F14D30}" destId="{D8F78507-932E-4FB5-9457-4E80FC74F0C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7AC87-F735-441B-8454-EB01BE37F017}">
      <dsp:nvSpPr>
        <dsp:cNvPr id="0" name=""/>
        <dsp:cNvSpPr/>
      </dsp:nvSpPr>
      <dsp:spPr>
        <a:xfrm>
          <a:off x="0" y="53086"/>
          <a:ext cx="4122738" cy="51840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>
              <a:solidFill>
                <a:srgbClr val="002060"/>
              </a:solidFill>
            </a:rPr>
            <a:t>Totale 3 servizi</a:t>
          </a:r>
        </a:p>
      </dsp:txBody>
      <dsp:txXfrm>
        <a:off x="0" y="53086"/>
        <a:ext cx="4122738" cy="518400"/>
      </dsp:txXfrm>
    </dsp:sp>
    <dsp:sp modelId="{D8F78507-932E-4FB5-9457-4E80FC74F0C3}">
      <dsp:nvSpPr>
        <dsp:cNvPr id="0" name=""/>
        <dsp:cNvSpPr/>
      </dsp:nvSpPr>
      <dsp:spPr>
        <a:xfrm>
          <a:off x="0" y="582077"/>
          <a:ext cx="4122738" cy="20752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>
              <a:sym typeface="Wingdings" pitchFamily="2" charset="2"/>
            </a:rPr>
            <a:t>2.879</a:t>
          </a:r>
          <a:r>
            <a:rPr lang="it-IT" sz="1800" kern="1200">
              <a:sym typeface="Wingdings" pitchFamily="2" charset="2"/>
            </a:rPr>
            <a:t> piccoli e piccolissimi Comuni, concentrati soprattutto al Nord, con obiettivi minimi non rendicontati, per complessivi </a:t>
          </a:r>
          <a:r>
            <a:rPr lang="it-IT" sz="1800" b="1" kern="1200">
              <a:sym typeface="Wingdings" pitchFamily="2" charset="2"/>
            </a:rPr>
            <a:t>38 mln. di euro</a:t>
          </a:r>
          <a:endParaRPr lang="it-IT" sz="1800" b="1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>
              <a:sym typeface="Wingdings" pitchFamily="2" charset="2"/>
            </a:rPr>
            <a:t>Si tratta del </a:t>
          </a:r>
          <a:r>
            <a:rPr lang="it-IT" sz="1800" b="1" kern="1200">
              <a:sym typeface="Wingdings" pitchFamily="2" charset="2"/>
            </a:rPr>
            <a:t>63%</a:t>
          </a:r>
          <a:r>
            <a:rPr lang="it-IT" sz="1800" kern="1200">
              <a:sym typeface="Wingdings" pitchFamily="2" charset="2"/>
            </a:rPr>
            <a:t> dei Comuni che stanno per essere commissariati per il </a:t>
          </a:r>
          <a:r>
            <a:rPr lang="it-IT" sz="1800" b="1" kern="1200">
              <a:sym typeface="Wingdings" pitchFamily="2" charset="2"/>
            </a:rPr>
            <a:t>26%</a:t>
          </a:r>
          <a:r>
            <a:rPr lang="it-IT" sz="1800" kern="1200">
              <a:sym typeface="Wingdings" pitchFamily="2" charset="2"/>
            </a:rPr>
            <a:t> del totale non rendicontato</a:t>
          </a:r>
          <a:endParaRPr lang="it-IT" sz="1800" kern="1200"/>
        </a:p>
      </dsp:txBody>
      <dsp:txXfrm>
        <a:off x="0" y="582077"/>
        <a:ext cx="4122738" cy="2075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74840-D374-4855-B29D-67BECABE279D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79BBD-2109-4355-8C82-9B0C085B1C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85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79BBD-2109-4355-8C82-9B0C085B1C3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00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1895" indent="-285344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1376" indent="-228275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597927" indent="-228275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4477" indent="-228275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1028" indent="-228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67577" indent="-228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4128" indent="-228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0679" indent="-228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54873474-DF28-4DB1-8603-4FF30F933262}" type="slidenum">
              <a:rPr lang="it-IT" altLang="it-IT" sz="1200"/>
              <a:pPr/>
              <a:t>21</a:t>
            </a:fld>
            <a:endParaRPr lang="it-IT" altLang="it-IT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>
              <a:latin typeface="Arial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030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E5EF57-EE13-EB48-8A32-1BDEE8A4ED10}" type="slidenum">
              <a:rPr lang="en-US" altLang="it-IT" smtClean="0"/>
              <a:pPr>
                <a:defRPr/>
              </a:pPr>
              <a:t>23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23734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0D7B6C-1CDD-956C-E7BB-A0478D800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5601BD-0EFB-6B2F-47B5-550205FD4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0B8A92-1FCB-2498-2E12-885AEBE4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DD0998-79D1-1F33-B2EE-8BF1DE16E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B6FBB4-6879-594E-289E-241C7F7CD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09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84415A-4286-5337-7CFB-52EC3CBA6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F54754-50C6-8616-40AB-40B54837C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D1552F-0FD9-3649-998C-776489FA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780AE3-9E9E-355D-4F64-A09B582F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37C31C-23E1-4173-996E-8C856983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815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A9D191-4425-B1D6-863B-A3812570C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28537DC-5C5E-36C6-BC3A-BDC8B63C4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9ED722-1317-0F46-5B0A-5A6FA8FA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658F39-B583-DA9B-0200-4E508A6B5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6BD472-6CF4-2DB1-25D4-F364F4FD1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71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>
            <a:extLst>
              <a:ext uri="{FF2B5EF4-FFF2-40B4-BE49-F238E27FC236}">
                <a16:creationId xmlns:a16="http://schemas.microsoft.com/office/drawing/2014/main" id="{B7838E61-35E2-FF2C-D16E-3A987983F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1601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18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524000"/>
            <a:ext cx="10164233" cy="1752600"/>
          </a:xfrm>
        </p:spPr>
        <p:txBody>
          <a:bodyPr/>
          <a:lstStyle>
            <a:lvl1pPr>
              <a:defRPr sz="5000">
                <a:latin typeface="+mn-lt"/>
              </a:defRPr>
            </a:lvl1pPr>
          </a:lstStyle>
          <a:p>
            <a:pPr lvl="0"/>
            <a:r>
              <a:rPr lang="it-IT" altLang="en-US" noProof="0" dirty="0"/>
              <a:t>Fare clic per modificare lo stile del titolo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it-IT" altLang="en-US" noProof="0"/>
              <a:t>Fare clic per modificare lo stile del sottotitolo dello schema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5D6BE-0EDE-FCCE-D050-BDA90ECA4E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2AC7-52A5-664F-84C3-47519CB053ED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38631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4C0C2B-49EE-B735-FD66-0CC69983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B9EF8F-9E6A-CD4B-74E8-3804918F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latin typeface="Aptos Narrow" panose="020B0004020202020204" pitchFamily="34" charset="0"/>
              </a:defRPr>
            </a:lvl1pPr>
            <a:lvl2pPr marL="800100" indent="-342900"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  <a:defRPr>
                <a:latin typeface="Aptos Narrow" panose="020B0004020202020204" pitchFamily="34" charset="0"/>
              </a:defRPr>
            </a:lvl2pPr>
            <a:lvl3pPr marL="1257300" indent="-342900">
              <a:buClr>
                <a:schemeClr val="tx2">
                  <a:lumMod val="75000"/>
                  <a:lumOff val="25000"/>
                </a:schemeClr>
              </a:buClr>
              <a:buFont typeface="Aptos" panose="020B0004020202020204" pitchFamily="34" charset="0"/>
              <a:buChar char="–"/>
              <a:defRPr>
                <a:latin typeface="Aptos Narrow" panose="020B0004020202020204" pitchFamily="34" charset="0"/>
              </a:defRPr>
            </a:lvl3pPr>
            <a:lvl4pPr marL="1657350" indent="-285750"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latin typeface="Aptos Narrow" panose="020B0004020202020204" pitchFamily="34" charset="0"/>
              </a:defRPr>
            </a:lvl4pPr>
            <a:lvl5pPr marL="2114550" indent="-285750"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latin typeface="Aptos Narrow" panose="020B0004020202020204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FBDC55-E4A6-4E58-29F2-8E64A4D4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451AE1-979B-EA10-58FA-17AFF29BB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97BACB-75B1-2644-CBD3-31A8F8F0A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B2C026BA-2F98-08A1-A92D-554D303931F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858000" y="6363102"/>
            <a:ext cx="623388" cy="351620"/>
            <a:chOff x="6619776" y="458038"/>
            <a:chExt cx="1671238" cy="942655"/>
          </a:xfrm>
        </p:grpSpPr>
        <p:pic>
          <p:nvPicPr>
            <p:cNvPr id="10" name="Picture 5" descr="logo anci">
              <a:extLst>
                <a:ext uri="{FF2B5EF4-FFF2-40B4-BE49-F238E27FC236}">
                  <a16:creationId xmlns:a16="http://schemas.microsoft.com/office/drawing/2014/main" id="{556FD826-5987-6CFE-7AA4-E506334D0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3014" y="458038"/>
              <a:ext cx="648000" cy="94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Immagine 10" descr="Immagine che contiene simbolo, Carattere, logo, Elementi grafici&#10;&#10;Descrizione generata automaticamente">
              <a:extLst>
                <a:ext uri="{FF2B5EF4-FFF2-40B4-BE49-F238E27FC236}">
                  <a16:creationId xmlns:a16="http://schemas.microsoft.com/office/drawing/2014/main" id="{7220688B-AF9A-A78C-1ED9-6CDF59805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9776" y="589817"/>
              <a:ext cx="828000" cy="692817"/>
            </a:xfrm>
            <a:prstGeom prst="rect">
              <a:avLst/>
            </a:prstGeom>
          </p:spPr>
        </p:pic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468A4528-CFAE-2283-2DBE-95FB6A78BFD1}"/>
                </a:ext>
              </a:extLst>
            </p:cNvPr>
            <p:cNvCxnSpPr>
              <a:cxnSpLocks/>
            </p:cNvCxnSpPr>
            <p:nvPr/>
          </p:nvCxnSpPr>
          <p:spPr>
            <a:xfrm>
              <a:off x="7541262" y="458038"/>
              <a:ext cx="0" cy="914682"/>
            </a:xfrm>
            <a:prstGeom prst="line">
              <a:avLst/>
            </a:prstGeom>
            <a:ln>
              <a:solidFill>
                <a:srgbClr val="006A9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326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910EE0-B32F-EBA0-CCE0-9CCFCDC9D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4BDDE4-103D-C983-B687-8212C1489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047934-36F4-D1C0-C64B-B2CE7349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E5D056-357A-B9B2-E51F-E0486D3C7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8AA408-0A23-16FC-2683-CD4FEAA1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04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7F9649-D37E-25C3-586E-00314ABA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291A41-9779-69E7-9FCE-C13978BB4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5FA871E-1494-70E6-ACCD-F7B418D9D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17C1CC1-1332-1DB6-A26E-4B4B01D84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F64446-41A0-1369-5226-934C42CA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A8A32D-A6F9-1907-A2C8-EBD10A0D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8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92F29B-AE65-BF5C-A954-FBFCCE3E5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BB8BAB-355B-88C6-D839-083565827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C8E2DD0-CD4F-4149-45A7-99BAACD28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EEBB74D-7E16-4BFD-700C-7250150626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484D628-1391-8F53-DB56-1CEF2C6ACC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D96CEA-7DDC-C781-D788-A77E95B08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3E0F61A-10D4-BA25-A11A-0FC11014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98EB248-069D-C1FE-A7A0-425FE9490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11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41415-618E-B3B4-E2AE-2CA52A630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6669911-18F3-ABB5-E24F-75192C14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A464DA1-60CB-FEEF-4B23-034B4565D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9979A9-94D9-3CE2-4FBE-A0285C781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66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CE5C3FD-4D52-54CB-92E5-1AC8355B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14AC28C-0968-859E-E621-CF606DFFF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28ACC75-F222-EC45-FB59-EC439D3A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0362F93D-3BF3-58F5-234D-BD44A04CB76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858000" y="6363102"/>
            <a:ext cx="623388" cy="351620"/>
            <a:chOff x="6619776" y="458038"/>
            <a:chExt cx="1671238" cy="942655"/>
          </a:xfrm>
        </p:grpSpPr>
        <p:pic>
          <p:nvPicPr>
            <p:cNvPr id="6" name="Picture 5" descr="logo anci">
              <a:extLst>
                <a:ext uri="{FF2B5EF4-FFF2-40B4-BE49-F238E27FC236}">
                  <a16:creationId xmlns:a16="http://schemas.microsoft.com/office/drawing/2014/main" id="{82ABF5A4-E947-FCB4-6A77-1E3AE676D0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3014" y="458038"/>
              <a:ext cx="648000" cy="94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Immagine 6" descr="Immagine che contiene simbolo, Carattere, logo, Elementi grafici&#10;&#10;Descrizione generata automaticamente">
              <a:extLst>
                <a:ext uri="{FF2B5EF4-FFF2-40B4-BE49-F238E27FC236}">
                  <a16:creationId xmlns:a16="http://schemas.microsoft.com/office/drawing/2014/main" id="{22523374-C750-CF55-717C-4FC7CA677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9776" y="589817"/>
              <a:ext cx="828000" cy="692817"/>
            </a:xfrm>
            <a:prstGeom prst="rect">
              <a:avLst/>
            </a:prstGeom>
          </p:spPr>
        </p:pic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636BFB5D-23E8-F4E0-7682-FDE8F92B9234}"/>
                </a:ext>
              </a:extLst>
            </p:cNvPr>
            <p:cNvCxnSpPr>
              <a:cxnSpLocks/>
            </p:cNvCxnSpPr>
            <p:nvPr/>
          </p:nvCxnSpPr>
          <p:spPr>
            <a:xfrm>
              <a:off x="7541262" y="458038"/>
              <a:ext cx="0" cy="914682"/>
            </a:xfrm>
            <a:prstGeom prst="line">
              <a:avLst/>
            </a:prstGeom>
            <a:ln>
              <a:solidFill>
                <a:srgbClr val="006A9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485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29F0CD-4646-EC88-F2FA-98B5DDFAA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379046-0671-5739-C6E7-F198CAD4E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173255-380D-EDA1-652A-CDDCEC80B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C02E90-2C11-5593-9E3F-CB3C6A3B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29A2A2-8CFD-AB0A-5E3F-3A7F7FD6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C9848B-550A-5680-17AB-13E8D64C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81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9DED95-DEA9-EE5B-7708-C15AB15E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A5E30DA-E327-B786-4DE6-B1EEB0C083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C60692C-EBD8-B0E4-EEA2-086100BDA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A2BC17-2EFB-CAC2-61CA-4BA8915E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E98514-2E97-FD00-0032-C7184A1A4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89DD40-A0DE-EC20-07F9-06F10F8C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79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BDB34DE-A90A-0688-2F20-9F6ADF85B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362815-3A13-570D-7253-252C7A4EE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1E56F6-A2DE-C999-BA8F-8945D78E8C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26 nov 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12458A-FE45-36B5-6307-68B6AA472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Trani - Andrea Ferri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14EAB3-94BF-CEA0-797A-114A54858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F059FE-DD9D-4CAA-9E13-3B226F47EA03}" type="slidenum">
              <a:rPr lang="it-IT" smtClean="0"/>
              <a:t>‹N›</a:t>
            </a:fld>
            <a:endParaRPr lang="it-IT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EE801CD0-AB3D-DA87-2F53-2B220A8342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8000" y="228600"/>
            <a:ext cx="110744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006A9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 sz="1800"/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71A390E2-AEF9-BADA-2399-53CBCD95A6F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38100">
            <a:solidFill>
              <a:srgbClr val="006A9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1800"/>
          </a:p>
        </p:txBody>
      </p:sp>
    </p:spTree>
    <p:extLst>
      <p:ext uri="{BB962C8B-B14F-4D97-AF65-F5344CB8AC3E}">
        <p14:creationId xmlns:p14="http://schemas.microsoft.com/office/powerpoint/2010/main" val="7660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38A63891-EE21-2883-DE51-2530B5367D3C}"/>
              </a:ext>
            </a:extLst>
          </p:cNvPr>
          <p:cNvSpPr/>
          <p:nvPr/>
        </p:nvSpPr>
        <p:spPr>
          <a:xfrm>
            <a:off x="0" y="0"/>
            <a:ext cx="923925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75A2740-C459-41E1-FA80-9EB7FA00E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90684"/>
            <a:ext cx="9905999" cy="2387600"/>
          </a:xfrm>
        </p:spPr>
        <p:txBody>
          <a:bodyPr anchor="ctr">
            <a:normAutofit/>
          </a:bodyPr>
          <a:lstStyle/>
          <a:p>
            <a:r>
              <a:rPr lang="it-IT" sz="3600" b="1" i="0" u="none" strike="noStrike" baseline="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-Bold"/>
              </a:rPr>
              <a:t>Verso la legge di bilancio 2025</a:t>
            </a:r>
            <a:endParaRPr lang="it-IT" sz="9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6B7AE7-D18A-7AA3-CF14-2904D0335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178284"/>
            <a:ext cx="9144000" cy="1012841"/>
          </a:xfrm>
        </p:spPr>
        <p:txBody>
          <a:bodyPr anchor="b"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it-IT" sz="2400" b="1" i="1" dirty="0">
                <a:solidFill>
                  <a:schemeClr val="bg1">
                    <a:lumMod val="50000"/>
                  </a:schemeClr>
                </a:solidFill>
              </a:rPr>
              <a:t>Giuseppe Ferraina – Dipartimento Finanza locale IFEL</a:t>
            </a:r>
          </a:p>
          <a:p>
            <a:r>
              <a:rPr lang="it-IT" sz="2000" dirty="0"/>
              <a:t>Genova, 13 dicembre 2024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ECD8DDEA-9DD0-5738-C574-53142CAF8580}"/>
              </a:ext>
            </a:extLst>
          </p:cNvPr>
          <p:cNvGrpSpPr>
            <a:grpSpLocks noChangeAspect="1"/>
          </p:cNvGrpSpPr>
          <p:nvPr/>
        </p:nvGrpSpPr>
        <p:grpSpPr>
          <a:xfrm>
            <a:off x="10245702" y="5367727"/>
            <a:ext cx="1282745" cy="723527"/>
            <a:chOff x="10134501" y="4077538"/>
            <a:chExt cx="1671238" cy="942655"/>
          </a:xfrm>
          <a:solidFill>
            <a:schemeClr val="bg1"/>
          </a:solidFill>
        </p:grpSpPr>
        <p:pic>
          <p:nvPicPr>
            <p:cNvPr id="4" name="Picture 5" descr="logo anci">
              <a:extLst>
                <a:ext uri="{FF2B5EF4-FFF2-40B4-BE49-F238E27FC236}">
                  <a16:creationId xmlns:a16="http://schemas.microsoft.com/office/drawing/2014/main" id="{D59A7F02-97A9-795A-E571-2E6141EECE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7739" y="4077538"/>
              <a:ext cx="648000" cy="94265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Immagine 4" descr="Immagine che contiene simbolo, Carattere, logo, Elementi grafici&#10;&#10;Descrizione generata automaticamente">
              <a:extLst>
                <a:ext uri="{FF2B5EF4-FFF2-40B4-BE49-F238E27FC236}">
                  <a16:creationId xmlns:a16="http://schemas.microsoft.com/office/drawing/2014/main" id="{3C2CFF0F-09C3-728E-9613-1D6F42683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4501" y="4209317"/>
              <a:ext cx="828000" cy="692817"/>
            </a:xfrm>
            <a:prstGeom prst="rect">
              <a:avLst/>
            </a:prstGeom>
            <a:grpFill/>
          </p:spPr>
        </p:pic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9E7EAD84-7ED7-589F-32B5-DF901F24DD7C}"/>
                </a:ext>
              </a:extLst>
            </p:cNvPr>
            <p:cNvCxnSpPr>
              <a:cxnSpLocks/>
            </p:cNvCxnSpPr>
            <p:nvPr/>
          </p:nvCxnSpPr>
          <p:spPr>
            <a:xfrm>
              <a:off x="11055987" y="4077538"/>
              <a:ext cx="0" cy="914682"/>
            </a:xfrm>
            <a:prstGeom prst="line">
              <a:avLst/>
            </a:prstGeom>
            <a:grpFill/>
            <a:ln>
              <a:solidFill>
                <a:srgbClr val="006A9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2064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E2757C-ED26-A2C1-DE55-23C75CDE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856"/>
            <a:ext cx="10515600" cy="6151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200" b="1" dirty="0">
                <a:solidFill>
                  <a:schemeClr val="accent1"/>
                </a:solidFill>
              </a:rPr>
              <a:t>Le misure del DDL Bilancio 1/8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B6ADAB4-D570-66BC-99E5-99DD0A205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620" y="855630"/>
            <a:ext cx="1066318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Le ulteriori restrizioni di parte corrente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ptos Narrow" panose="020B000402020202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kumimoji="0" lang="it-IT" altLang="it-IT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tagli</a:t>
            </a:r>
            <a:r>
              <a:rPr lang="it-IT" altLang="it-IT" sz="1500" dirty="0"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già in vigore (mitigati con il</a:t>
            </a:r>
            <a:r>
              <a:rPr kumimoji="0" lang="it-IT" altLang="it-IT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contributo da regolazione finale dei fondi Covid) e gli accantonamenti obbligatori ulteriori previsti tra il 2025 e il 2029</a:t>
            </a:r>
            <a:r>
              <a:rPr lang="it-IT" altLang="it-IT" sz="1500" dirty="0"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comportano interventi restrittivi per circa 2,1 mld. di euro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alt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Per gli anni 2025-2029 il nuovo intervento previsto </a:t>
            </a:r>
            <a:r>
              <a:rPr lang="it-IT" altLang="it-IT" sz="15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(art. 104, co. 5) </a:t>
            </a:r>
            <a:r>
              <a:rPr lang="it-IT" alt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ha la forma di accantonamento di parte corrente non spendibile, che potrà essere utilizzato l’anno successivo per il finanziamento di investimenti o a maggior ripiano in caso di disavanzo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176A7FF8-8BEB-9167-4770-A96F5E3F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10</a:t>
            </a:fld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E208B79-CBE6-0131-B1C7-9DDADB6DD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210" y="2482057"/>
            <a:ext cx="7920000" cy="31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33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F369DF-5396-38DC-27A7-754B4D339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735D50-BB77-FC89-52CF-F85359E77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1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200" b="1" dirty="0">
                <a:solidFill>
                  <a:schemeClr val="accent1"/>
                </a:solidFill>
              </a:rPr>
              <a:t>Le misure del DDL Bilancio 2/8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EE8205-DB69-C1BB-3264-199D2297D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009190"/>
            <a:ext cx="10595994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Contributi di parte corrente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ptos Narrow" panose="020B000402020202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DDL Bilancio prevede un contributo di parte corrente a 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sostegno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delle spese comunali per l’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affidamento di minori e famiglie in condizioni di fragilità</a:t>
            </a:r>
            <a:r>
              <a:rPr lang="it-IT" altLang="it-IT" sz="1600" dirty="0"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it-IT" altLang="it-IT" sz="1600" b="1" dirty="0"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art.101</a:t>
            </a:r>
            <a:r>
              <a:rPr lang="it-IT" altLang="it-IT" sz="1600" dirty="0"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lang="it-IT" altLang="it-IT" sz="1600" dirty="0">
                <a:latin typeface="Aptos Narrow" panose="020B0004020202020204" pitchFamily="34" charset="0"/>
                <a:cs typeface="Times New Roman" panose="02020603050405020304" pitchFamily="18" charset="0"/>
              </a:rPr>
              <a:t>Un </a:t>
            </a:r>
            <a:r>
              <a:rPr lang="it-IT" altLang="it-IT" sz="16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contributo importante</a:t>
            </a:r>
            <a:r>
              <a:rPr lang="it-IT" altLang="it-IT" sz="1600" dirty="0">
                <a:latin typeface="Aptos Narrow" panose="020B0004020202020204" pitchFamily="34" charset="0"/>
                <a:cs typeface="Times New Roman" panose="02020603050405020304" pitchFamily="18" charset="0"/>
              </a:rPr>
              <a:t>, a fronte di un onere imposto da sentenze che comporta una spesa stimata di circa 500 mln. di euro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Narrow" panose="020B0004020202020204" pitchFamily="34" charset="0"/>
            </a:endParaRPr>
          </a:p>
        </p:txBody>
      </p:sp>
      <p:pic>
        <p:nvPicPr>
          <p:cNvPr id="2049" name="Immagine 6">
            <a:extLst>
              <a:ext uri="{FF2B5EF4-FFF2-40B4-BE49-F238E27FC236}">
                <a16:creationId xmlns:a16="http://schemas.microsoft.com/office/drawing/2014/main" id="{953295C1-BA6C-4080-8EE6-826CE0C7D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194" y="2357426"/>
            <a:ext cx="5598406" cy="211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351860D6-A0C4-7AD4-CEE5-4B384C50D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586568"/>
            <a:ext cx="10515600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ptos Narrow" panose="020B0004020202020204" pitchFamily="34" charset="0"/>
                <a:cs typeface="Times New Roman" panose="02020603050405020304" pitchFamily="18" charset="0"/>
              </a:rPr>
              <a:t>È inoltre previsto (art. 100) un </a:t>
            </a:r>
            <a:r>
              <a:rPr lang="it-IT" altLang="it-IT" sz="16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aumento del Fondo di solidarietà comunale per 56 mln. incrementali annui</a:t>
            </a:r>
            <a:r>
              <a:rPr lang="it-IT" altLang="it-IT" sz="1600" dirty="0">
                <a:latin typeface="Aptos Narrow" panose="020B0004020202020204" pitchFamily="34" charset="0"/>
                <a:cs typeface="Times New Roman" panose="02020603050405020304" pitchFamily="18" charset="0"/>
              </a:rPr>
              <a:t> dal 2025 al 2030, che permetterà di </a:t>
            </a:r>
            <a:r>
              <a:rPr lang="it-IT" altLang="it-IT" sz="16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contenere il “taglio perequativo” subito da quasi 4mila Comuni</a:t>
            </a:r>
            <a:r>
              <a:rPr lang="it-IT" altLang="it-IT" sz="1600" dirty="0">
                <a:latin typeface="Aptos Narrow" panose="020B0004020202020204" pitchFamily="34" charset="0"/>
                <a:cs typeface="Times New Roman" panose="02020603050405020304" pitchFamily="18" charset="0"/>
              </a:rPr>
              <a:t> delle regioni a statuto ordinario, a fronte degli incrementi di risorse previsti a favore dei Comuni meno dotati secondo gli attuali criteri perequativi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ptos Narrow" panose="020B0004020202020204" pitchFamily="34" charset="0"/>
                <a:cs typeface="Times New Roman" panose="02020603050405020304" pitchFamily="18" charset="0"/>
              </a:rPr>
              <a:t>Le </a:t>
            </a:r>
            <a:r>
              <a:rPr lang="it-IT" altLang="it-IT" sz="16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Città metropolitane e le Province </a:t>
            </a:r>
            <a:r>
              <a:rPr lang="it-IT" altLang="it-IT" sz="1600" dirty="0">
                <a:latin typeface="Aptos Narrow" panose="020B0004020202020204" pitchFamily="34" charset="0"/>
                <a:cs typeface="Times New Roman" panose="02020603050405020304" pitchFamily="18" charset="0"/>
              </a:rPr>
              <a:t>sono beneficiate da un’</a:t>
            </a:r>
            <a:r>
              <a:rPr lang="it-IT" altLang="it-IT" sz="16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anticipazione di erogazione di risorse pari a 50 mln. annui </a:t>
            </a:r>
            <a:r>
              <a:rPr lang="it-IT" altLang="it-IT" sz="1600" dirty="0">
                <a:latin typeface="Aptos Narrow" panose="020B0004020202020204" pitchFamily="34" charset="0"/>
                <a:cs typeface="Times New Roman" panose="02020603050405020304" pitchFamily="18" charset="0"/>
              </a:rPr>
              <a:t>dal 2025 al 2030 (art.102), a parità di importo già previsto dalla legge di bilancio per il 2022 (600 mln. di euro a regime dal 2031)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BBA4E4B-F145-5D57-7BC0-530BF943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353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DA2A5-00EB-89CE-B913-1701D3266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CAB48-F92D-D12C-33CA-345CC97FB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9401"/>
            <a:ext cx="10515600" cy="6151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200" b="1" dirty="0">
                <a:solidFill>
                  <a:schemeClr val="accent1"/>
                </a:solidFill>
              </a:rPr>
              <a:t>Le misure del DDL Bilancio 3/8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B49577C-2330-C381-BD0D-3C82B71AB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085" y="2314074"/>
            <a:ext cx="8509830" cy="3198792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FBBBD0E-0E85-B1DC-2944-7DEC12DCD30E}"/>
              </a:ext>
            </a:extLst>
          </p:cNvPr>
          <p:cNvSpPr txBox="1"/>
          <p:nvPr/>
        </p:nvSpPr>
        <p:spPr>
          <a:xfrm>
            <a:off x="838200" y="760546"/>
            <a:ext cx="10515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</a:pP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Aptos Narrow" panose="020B0004020202020204" pitchFamily="34" charset="0"/>
                <a:cs typeface="Times New Roman" panose="02020603050405020304" pitchFamily="18" charset="0"/>
              </a:rPr>
              <a:t>3. Tagli ai contributi per investimenti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Il DDl Bilancio (</a:t>
            </a:r>
            <a:r>
              <a:rPr lang="it-IT" sz="15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art. 104, co. 13-19</a:t>
            </a:r>
            <a:r>
              <a:rPr 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) prevede </a:t>
            </a:r>
            <a:r>
              <a:rPr lang="it-IT" sz="15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numerose riduzioni di fondi destinati al finanziamento degli investimenti locali</a:t>
            </a:r>
            <a:r>
              <a:rPr 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, in particolare dei Comuni (art. 104)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La tabella seguente riporta le linee di finanziamento coinvolte per ciascuno degli anni 2025-2029 e per il totale 2030-2037 </a:t>
            </a:r>
            <a:br>
              <a:rPr 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</a:br>
            <a:r>
              <a:rPr 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(in </a:t>
            </a:r>
            <a:r>
              <a:rPr lang="it-IT" sz="15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ptos Narrow" panose="020B0004020202020204" pitchFamily="34" charset="0"/>
                <a:cs typeface="Times New Roman" panose="02020603050405020304" pitchFamily="18" charset="0"/>
              </a:rPr>
              <a:t>celeste</a:t>
            </a:r>
            <a:r>
              <a:rPr 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 le linee azzerate, in </a:t>
            </a:r>
            <a:r>
              <a:rPr lang="it-IT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ptos Narrow" panose="020B0004020202020204" pitchFamily="34" charset="0"/>
                <a:cs typeface="Times New Roman" panose="02020603050405020304" pitchFamily="18" charset="0"/>
              </a:rPr>
              <a:t>rosa</a:t>
            </a:r>
            <a:r>
              <a:rPr lang="it-IT" sz="1500" dirty="0">
                <a:latin typeface="Aptos Narrow" panose="020B0004020202020204" pitchFamily="34" charset="0"/>
                <a:cs typeface="Times New Roman" panose="02020603050405020304" pitchFamily="18" charset="0"/>
              </a:rPr>
              <a:t> le linee ridotte)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A30DDE2-196C-58D4-069D-5A9F9260F0E3}"/>
              </a:ext>
            </a:extLst>
          </p:cNvPr>
          <p:cNvSpPr txBox="1"/>
          <p:nvPr/>
        </p:nvSpPr>
        <p:spPr>
          <a:xfrm>
            <a:off x="838200" y="5550872"/>
            <a:ext cx="105156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 marL="285750" indent="-2857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  <a:defRPr sz="1600">
                <a:latin typeface="Aptos Narrow" panose="020B0004020202020204" pitchFamily="34" charset="0"/>
                <a:cs typeface="Times New Roman" panose="02020603050405020304" pitchFamily="18" charset="0"/>
              </a:defRPr>
            </a:lvl1pPr>
          </a:lstStyle>
          <a:p>
            <a:pPr algn="just">
              <a:spcAft>
                <a:spcPts val="600"/>
              </a:spcAft>
            </a:pPr>
            <a:r>
              <a:rPr lang="it-IT" sz="1500" dirty="0"/>
              <a:t>Le riduzioni riguardano tutte le principali linee di intervento (incidendo </a:t>
            </a:r>
            <a:r>
              <a:rPr lang="it-IT" sz="1500" b="1" dirty="0"/>
              <a:t>in particolare sui Comuni piccoli e piccolissimi</a:t>
            </a:r>
            <a:r>
              <a:rPr lang="it-IT" sz="1500" dirty="0"/>
              <a:t>), nel complesso per 8,2 mld. di euro (circa 3,2 mld. nel quinquennio 2025-2029 e ulteriori 5 mld. nel periodo 2030-2037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22DABCA9-2A68-FC9F-234C-86753C9CD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17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EF4D5-F497-C93D-5B7D-C941760C9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E98757-15E3-33E9-DFFD-554342D5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1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200" b="1" dirty="0">
                <a:solidFill>
                  <a:schemeClr val="accent1"/>
                </a:solidFill>
              </a:rPr>
              <a:t>Le misure del DDL Bilancio 4/8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666679B-D35C-4A90-5A38-B208EB625831}"/>
              </a:ext>
            </a:extLst>
          </p:cNvPr>
          <p:cNvSpPr txBox="1"/>
          <p:nvPr/>
        </p:nvSpPr>
        <p:spPr>
          <a:xfrm>
            <a:off x="838200" y="1002906"/>
            <a:ext cx="10515600" cy="5065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6000"/>
              </a:lnSpc>
              <a:spcAft>
                <a:spcPts val="300"/>
              </a:spcAft>
            </a:pPr>
            <a:r>
              <a:rPr lang="it-IT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 </a:t>
            </a:r>
            <a:r>
              <a:rPr lang="it-IT" sz="20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Personale</a:t>
            </a:r>
            <a:r>
              <a:rPr lang="it-IT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it-IT" kern="100" dirty="0">
              <a:solidFill>
                <a:schemeClr val="accent1">
                  <a:lumMod val="75000"/>
                </a:schemeClr>
              </a:solidFill>
              <a:effectLst/>
              <a:latin typeface="Aptos Narrow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5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Inaspettato ritorno al </a:t>
            </a:r>
            <a:r>
              <a:rPr lang="it-IT" sz="1500" b="1" kern="100" dirty="0"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limite di assunzioni basato sul </a:t>
            </a:r>
            <a:r>
              <a:rPr lang="it-IT" sz="1500" b="1" i="1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turn over </a:t>
            </a:r>
            <a:r>
              <a:rPr lang="it-IT" sz="1500" b="1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 75% nel 2025 </a:t>
            </a:r>
            <a:r>
              <a:rPr lang="it-IT" sz="15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 gli enti con più di 20 dipendenti di ruolo in servizio (</a:t>
            </a:r>
            <a:r>
              <a:rPr lang="it-IT" sz="1500" b="1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art. 110 co. 9</a:t>
            </a:r>
            <a:r>
              <a:rPr lang="it-IT" sz="15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5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stimano in </a:t>
            </a:r>
            <a:r>
              <a:rPr lang="it-IT" sz="1500" b="1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circa 3 mila gli enti locali coinvolti</a:t>
            </a:r>
            <a:r>
              <a:rPr lang="it-IT" sz="15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dopo che la regola della sostenibilità finanziaria, a partire dal 2020 (ex dl 34/2019, art. 33), ha faticosamente introdotto un principio di governo delle assunzioni basato sul rapporto spese di personale / entrate correnti nette, diametralmente opposto rispetto alla logica del vincolo orizzontale e indifferenziato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5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 il 2025 si determina dunque una sovrapposizione, </a:t>
            </a:r>
            <a:r>
              <a:rPr lang="it-IT" sz="1500" i="1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peius</a:t>
            </a:r>
            <a:r>
              <a:rPr lang="it-IT" sz="15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con la regola della sostenibilità finanziaria che mette a rischio: </a:t>
            </a:r>
          </a:p>
          <a:p>
            <a:pPr marL="800100" lvl="1" indent="-342900" algn="just">
              <a:lnSpc>
                <a:spcPct val="106000"/>
              </a:lnSpc>
              <a:spcAft>
                <a:spcPts val="300"/>
              </a:spcAft>
              <a:buFont typeface="+mj-lt"/>
              <a:buAutoNum type="alphaLcParenR"/>
            </a:pPr>
            <a:r>
              <a:rPr lang="it-IT" sz="14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 programmazioni triennali dei fabbisogni di personale già approvate e in corso di attuazione, anche con procedure concorsuali già avviate, con evidenti possibili contenziosi con gli eventuali vincitori di concorso</a:t>
            </a:r>
          </a:p>
          <a:p>
            <a:pPr marL="800100" lvl="1" indent="-342900" algn="just">
              <a:lnSpc>
                <a:spcPct val="106000"/>
              </a:lnSpc>
              <a:spcAft>
                <a:spcPts val="300"/>
              </a:spcAft>
              <a:buFont typeface="+mj-lt"/>
              <a:buAutoNum type="alphaLcParenR"/>
            </a:pPr>
            <a:r>
              <a:rPr lang="it-IT" sz="14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processi di mobilità tra enti, in quanto gli effetti finanziari degli stessi sarebbero diversi a seconda del regime assunzionale degli enti locali di provenienza e di destinazione </a:t>
            </a:r>
            <a:endParaRPr lang="it-IT" sz="1500" kern="100" dirty="0">
              <a:latin typeface="Aptos Narrow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6000"/>
              </a:lnSpc>
              <a:spcBef>
                <a:spcPts val="1200"/>
              </a:spcBef>
              <a:spcAft>
                <a:spcPts val="300"/>
              </a:spcAft>
            </a:pPr>
            <a:r>
              <a:rPr lang="it-IT" sz="2000" b="1" kern="100" dirty="0">
                <a:solidFill>
                  <a:schemeClr val="accent1">
                    <a:lumMod val="75000"/>
                  </a:schemeClr>
                </a:solidFill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Altre misure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Mantenimento opzione 4 scaglioni </a:t>
            </a:r>
            <a:r>
              <a:rPr lang="it-IT" sz="15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Add. IRPEF</a:t>
            </a: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 per il triennio 2025-2027 e </a:t>
            </a:r>
            <a:r>
              <a:rPr lang="it-IT" sz="15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termine fissato al 15 aprile 2025 </a:t>
            </a: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per delibere su scaglioni e aliquote relative al 2025 (</a:t>
            </a:r>
            <a:r>
              <a:rPr lang="it-IT" sz="15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art. 98</a:t>
            </a: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). </a:t>
            </a:r>
            <a:r>
              <a:rPr lang="it-IT" sz="15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In caso di mancata deliberazione </a:t>
            </a: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per gli anni dal 2025 al 2027 l’addizionale mantiene la disciplina validamente deliberata per l’anno precedente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Il sistema di </a:t>
            </a:r>
            <a:r>
              <a:rPr lang="it-IT" sz="15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tesoreria unica mista </a:t>
            </a: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è definitivamente abrogato (</a:t>
            </a:r>
            <a:r>
              <a:rPr lang="it-IT" sz="15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art. 103</a:t>
            </a: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5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Rappresentanti MEF in collegi sindacali</a:t>
            </a: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 di enti e società che ricevono contributi «significativi» dallo Stato (</a:t>
            </a:r>
            <a:r>
              <a:rPr lang="it-IT" sz="15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art. 112</a:t>
            </a:r>
            <a:r>
              <a:rPr lang="it-IT" sz="15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7BEFAF3-17BF-B3DA-8B62-7BF4E1A4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88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AC564D-2119-CD4D-539E-CB5B282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25440"/>
            <a:ext cx="10972800" cy="62011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Clr>
                <a:srgbClr val="0070C0"/>
              </a:buClr>
              <a:buSzPct val="100000"/>
            </a:pPr>
            <a:r>
              <a:rPr lang="it-IT" sz="3200" b="1" dirty="0">
                <a:solidFill>
                  <a:schemeClr val="accent1"/>
                </a:solidFill>
              </a:rPr>
              <a:t>La caduta del personale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6754CE1-EC7E-6DE7-225D-B285750DE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042" y="1185477"/>
            <a:ext cx="7699915" cy="4487045"/>
          </a:xfrm>
          <a:prstGeom prst="rect">
            <a:avLst/>
          </a:prstGeom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5DBA0C-7A0A-E798-4835-9FDB8F25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855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38720-C5C2-7F87-AF16-9ED881A64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857FA3-3654-E11A-45F0-5E166CA7A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355601"/>
            <a:ext cx="10515600" cy="6151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200" b="1" dirty="0">
                <a:solidFill>
                  <a:schemeClr val="accent1"/>
                </a:solidFill>
              </a:rPr>
              <a:t>Le misure del DDL Bilancio 5/8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62EAC8-133A-59ED-A6FE-EE1834E4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15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D1EFF31-5F91-2182-7C78-8FBFE3671DE9}"/>
              </a:ext>
            </a:extLst>
          </p:cNvPr>
          <p:cNvSpPr txBox="1">
            <a:spLocks noChangeArrowheads="1"/>
          </p:cNvSpPr>
          <p:nvPr/>
        </p:nvSpPr>
        <p:spPr>
          <a:xfrm>
            <a:off x="838201" y="973023"/>
            <a:ext cx="10515599" cy="50200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0000"/>
              <a:buNone/>
            </a:pPr>
            <a:r>
              <a:rPr lang="it-IT" sz="2000" b="1" kern="100" dirty="0">
                <a:solidFill>
                  <a:schemeClr val="accent1">
                    <a:lumMod val="75000"/>
                  </a:schemeClr>
                </a:solidFill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Accantonamento obbligatorio, in dettaglio </a:t>
            </a:r>
            <a:r>
              <a:rPr lang="it-IT" sz="20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(art. 104, co. 5) </a:t>
            </a:r>
            <a:endParaRPr lang="it-IT" sz="2000" kern="100" dirty="0">
              <a:latin typeface="Aptos Narrow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8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manovra dispone per il 2025 una riduzione della capacità di spesa corrente per gli enti locali di </a:t>
            </a:r>
            <a:r>
              <a:rPr lang="it-IT" sz="18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130 mln. nel caso dei Comuni e 10 mln. annui nel caso di Città metropolitane e Province</a:t>
            </a:r>
            <a:r>
              <a:rPr lang="it-IT" sz="18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appartenenti alle regioni a statuto ordinario e alle Isole (comma 5):</a:t>
            </a:r>
          </a:p>
          <a:p>
            <a:pPr marL="645795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800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in proporzione agli </a:t>
            </a:r>
            <a:r>
              <a:rPr lang="it-IT" sz="1800" b="1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impegni di spesa corrente 2023, </a:t>
            </a:r>
            <a:r>
              <a:rPr lang="it-IT" sz="1800" i="1" u="sng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esclusi: </a:t>
            </a:r>
            <a:br>
              <a:rPr lang="it-IT" sz="1800" i="1" u="sng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</a:br>
            <a:r>
              <a:rPr lang="it-IT" sz="1800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gli interessi passivi, le spese sociali/asili (Missione 12), le spese per il servizio rifiuti e i trasferimenti allo Stato per concorso alla finanza pubblica</a:t>
            </a:r>
          </a:p>
          <a:p>
            <a:pPr marL="358775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None/>
            </a:pPr>
            <a:r>
              <a:rPr lang="it-IT" sz="2000" b="1" i="1" kern="100" dirty="0">
                <a:solidFill>
                  <a:srgbClr val="0070C0"/>
                </a:solidFill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misura orientativa del taglio è lo 0,4% della spesa corrente netta sopra riportata</a:t>
            </a:r>
            <a:endParaRPr lang="it-IT" sz="2000" i="1" kern="100" dirty="0">
              <a:latin typeface="Aptos Narrow" panose="020B0004020202020204" pitchFamily="34" charset="0"/>
              <a:ea typeface="Calibri" panose="020F0502020204030204" pitchFamily="34" charset="0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8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</a:t>
            </a:r>
            <a:r>
              <a:rPr lang="it-IT" sz="18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esclusi dalla manovra</a:t>
            </a:r>
            <a:r>
              <a:rPr lang="it-IT" sz="18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45795" indent="-2857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800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gli </a:t>
            </a:r>
            <a:r>
              <a:rPr lang="it-IT" sz="1800" b="1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enti in dissesto o predissesto</a:t>
            </a:r>
          </a:p>
          <a:p>
            <a:pPr marL="645795" indent="-2857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800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gli </a:t>
            </a:r>
            <a:r>
              <a:rPr lang="it-IT" sz="1800" b="1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enti che hanno sottoscritto gli accordi per il ripiano dei disavanzi</a:t>
            </a:r>
            <a:r>
              <a:rPr lang="it-IT" sz="1800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 di cui al co. 567 e ss. della legge di bilancio per il 2022 e all’art. 43, co. 2 del DL 50/2022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8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determinazione del taglio sarà stabilita con </a:t>
            </a:r>
            <a:r>
              <a:rPr lang="it-IT" sz="18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apposito DM </a:t>
            </a:r>
            <a:r>
              <a:rPr lang="it-IT" sz="18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(Mef di concerto con Interno) </a:t>
            </a:r>
            <a:r>
              <a:rPr lang="it-IT" sz="18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entro il 31 gennaio 2025</a:t>
            </a:r>
            <a:r>
              <a:rPr lang="it-IT" sz="18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previa intesa presso la CSC</a:t>
            </a:r>
            <a:r>
              <a:rPr lang="it-IT" sz="18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assenza di intesa il Governo potrà procedere dopo i venti giorni successivi alla proposizione del decreto presso la CSC</a:t>
            </a:r>
            <a:endParaRPr lang="it-IT" altLang="it-IT" sz="1800" kern="100" dirty="0">
              <a:latin typeface="Aptos Narrow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857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051796-FB73-8F74-59B0-F72ABF19C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31915-6D83-8641-47F0-C6095E8AF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1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200" b="1" dirty="0">
                <a:solidFill>
                  <a:schemeClr val="accent1"/>
                </a:solidFill>
              </a:rPr>
              <a:t>Le misure del DDL Bilancio 6/8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E90AFD-C9C5-84AD-88B9-231D02CD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16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DF84ECB-4AD6-445B-F12A-58D1BE9F0DEB}"/>
              </a:ext>
            </a:extLst>
          </p:cNvPr>
          <p:cNvSpPr txBox="1"/>
          <p:nvPr/>
        </p:nvSpPr>
        <p:spPr>
          <a:xfrm>
            <a:off x="838200" y="1061957"/>
            <a:ext cx="10703012" cy="5039747"/>
          </a:xfrm>
          <a:prstGeom prst="rect">
            <a:avLst/>
          </a:prstGeom>
          <a:noFill/>
        </p:spPr>
        <p:txBody>
          <a:bodyPr wrap="square"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0000"/>
            </a:pPr>
            <a:r>
              <a:rPr lang="it-IT" sz="2000" b="1" kern="100" dirty="0">
                <a:solidFill>
                  <a:schemeClr val="accent1">
                    <a:lumMod val="75000"/>
                  </a:schemeClr>
                </a:solidFill>
                <a:latin typeface="Aptos Narrow" panose="020B0004020202020204" pitchFamily="34" charset="0"/>
                <a:cs typeface="Times New Roman" panose="02020603050405020304" pitchFamily="18" charset="0"/>
              </a:rPr>
              <a:t>Accantonamento obbligatorio (art. 104, co. 6 e 7) </a:t>
            </a:r>
          </a:p>
          <a:p>
            <a:pPr marL="285750" indent="-285750" algn="just">
              <a:lnSpc>
                <a:spcPct val="115000"/>
              </a:lnSpc>
              <a:spcAft>
                <a:spcPts val="12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ciascuno degli anni dal 2025 al 2029 gli enti iscrivono un </a:t>
            </a:r>
            <a:r>
              <a:rPr lang="it-IT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apposito fondo, nella Missione 20 – Fondi e accantonamenti</a:t>
            </a: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della parte corrente di ciascuno degli esercizi del bilancio di previsione, </a:t>
            </a:r>
            <a:r>
              <a:rPr lang="it-IT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importo pari al contributo annuo dovuto alla finanza pubblica di cui al comma 5</a:t>
            </a: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fermo restando il rispetto dell’equilibrio di bilancio di parte corrente di cui all’art. 40 del D.Lgs n. 118 del 2011 e all’art. 162, comma 6 del TUEL</a:t>
            </a:r>
            <a:endParaRPr lang="pt-BR" kern="100" dirty="0">
              <a:latin typeface="Aptos Narrow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2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riferimento al </a:t>
            </a:r>
            <a:r>
              <a:rPr lang="it-IT" b="1" u="sng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bilancio di previsione 2025-2027</a:t>
            </a: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questo fondo dovrà essere accantonato entro trenta giorni dal riparto dei contributi alla finanza pubblica</a:t>
            </a: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mediante variazione di bilancio approvata </a:t>
            </a:r>
            <a:r>
              <a:rPr lang="it-IT" b="1" u="sng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apposito atto del Consiglio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costituzione del fondo</a:t>
            </a: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sul quale non sarà possibile disporre impegni, è </a:t>
            </a:r>
            <a:r>
              <a:rPr lang="it-IT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finanziata attraverso le risorse di parte corrente disponibili nel bilancio di previsione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fine di ciascun esercizio</a:t>
            </a:r>
            <a:r>
              <a:rPr lang="it-IT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9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gli enti in disavanzo gli accantonamenti concorreranno al ripiano anticipato </a:t>
            </a:r>
            <a:r>
              <a:rPr lang="it-IT" sz="19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disavanzo di amministrazione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9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gli enti con avanzo disponibile pari a zero o positivo gli accantonamenti </a:t>
            </a:r>
            <a:r>
              <a:rPr lang="it-IT" sz="19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confluiranno nel risultato di amministrazione in quanto </a:t>
            </a:r>
            <a:r>
              <a:rPr lang="it-IT" sz="19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destinati al finanziamento di investimenti</a:t>
            </a:r>
            <a:r>
              <a:rPr lang="it-IT" sz="19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anche  indiretti, da utilizzare prioritariamente  rispetto  alla  contrazione di nuovo debito </a:t>
            </a:r>
            <a:endParaRPr lang="it-IT" sz="1700" kern="100" dirty="0">
              <a:latin typeface="Aptos Narrow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709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347D0-60BB-AE30-284D-AB03454036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824119-BFD9-A944-7C49-27AB324A8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1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200" b="1" dirty="0">
                <a:solidFill>
                  <a:schemeClr val="accent1"/>
                </a:solidFill>
              </a:rPr>
              <a:t>Le misure del DDL Bilancio 7/8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603928-8546-4DCE-1327-06494E1C8594}"/>
              </a:ext>
            </a:extLst>
          </p:cNvPr>
          <p:cNvSpPr txBox="1"/>
          <p:nvPr/>
        </p:nvSpPr>
        <p:spPr>
          <a:xfrm>
            <a:off x="838200" y="1146554"/>
            <a:ext cx="10515600" cy="4976106"/>
          </a:xfrm>
          <a:prstGeom prst="rect">
            <a:avLst/>
          </a:prstGeom>
          <a:noFill/>
        </p:spPr>
        <p:txBody>
          <a:bodyPr wrap="square">
            <a:normAutofit/>
          </a:bodyPr>
          <a:lstStyle/>
          <a:p>
            <a:pPr lvl="0" algn="just">
              <a:lnSpc>
                <a:spcPct val="106000"/>
              </a:lnSpc>
              <a:spcAft>
                <a:spcPts val="1200"/>
              </a:spcAft>
            </a:pPr>
            <a:r>
              <a:rPr lang="it-IT" sz="2000" b="1" kern="100" dirty="0">
                <a:solidFill>
                  <a:schemeClr val="accent1">
                    <a:lumMod val="75000"/>
                  </a:schemeClr>
                </a:solidFill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it-IT" sz="20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Saldo di bilancio (art. 104, co. 2 e 9) </a:t>
            </a:r>
            <a:endParaRPr lang="it-IT" sz="2000" kern="100" dirty="0">
              <a:solidFill>
                <a:schemeClr val="accent1">
                  <a:lumMod val="75000"/>
                </a:schemeClr>
              </a:solidFill>
              <a:effectLst/>
              <a:latin typeface="Aptos Narrow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partire dall’anno 2025 l’equilibrio di cui all’art. 1, co. 821 della legge 145/2018 (Legge di bilancio 2019) è rispettato in presenza di un saldo non negativo tra le entrate e le spese di competenza finanziaria del bilancio, comprensivo dell’utilizzo dell’avanzo di amministrazione e del recupero del disavanzo di amministrazione e degli utilizzi del fondo pluriennale vincolato, al netto delle entrate vincolate e accantonate non utilizzate nel corso dell’esercizio </a:t>
            </a:r>
          </a:p>
          <a:p>
            <a:pPr marL="284400" algn="just">
              <a:lnSpc>
                <a:spcPct val="115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0000"/>
            </a:pPr>
            <a:r>
              <a:rPr lang="it-IT" sz="1600" b="1" u="sng" kern="100" dirty="0">
                <a:solidFill>
                  <a:srgbClr val="0070C0"/>
                </a:solidFill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(Voce W2 del prospetto BDAP sulla verifica degli equilibri)</a:t>
            </a:r>
          </a:p>
          <a:p>
            <a:pPr marL="285750" indent="-285750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tenuti al rispetto dell’equilibrio sopra richiamato anche gli </a:t>
            </a:r>
            <a:r>
              <a:rPr lang="it-IT" sz="16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 in dissesto o predissesto e i comuni che hanno sottoscritto gli accordi per il ripiano dei disavanzi</a:t>
            </a:r>
            <a:r>
              <a:rPr lang="it-IT" sz="16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cui al co. 567 e ss. della legge di bilancio per il 2022 e all’art. 43, co. 2 del DL 50/2022</a:t>
            </a:r>
            <a:endParaRPr lang="it-IT" altLang="it-IT" sz="1600" dirty="0">
              <a:latin typeface="Aptos Narrow" panose="020B00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partire dal 2026</a:t>
            </a:r>
            <a:r>
              <a:rPr lang="it-IT" sz="16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entro il 30 giugno di ciascun anno, </a:t>
            </a:r>
            <a:r>
              <a:rPr lang="it-IT" sz="16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decreto MEF è verificato il </a:t>
            </a:r>
            <a:r>
              <a:rPr lang="it-IT" sz="1600" b="1" u="sng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rispetto a livello di comparto </a:t>
            </a:r>
            <a:r>
              <a:rPr lang="it-IT" sz="16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dell’equilibrio  richiamato e dell’accantonamento di cui al comma 6</a:t>
            </a:r>
            <a:endParaRPr lang="it-IT" sz="1600" kern="100" dirty="0">
              <a:latin typeface="Aptos Narrow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 in caso di mancato rispetto a livello di comparto degli obiettivi di finanza pubblica </a:t>
            </a:r>
            <a:r>
              <a:rPr lang="it-IT" sz="16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(somma algebrica del saldo di cui al comma 2 e dei mancati accantonamenti di cui al comma 6), </a:t>
            </a:r>
            <a:r>
              <a:rPr lang="it-IT" sz="16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agli enti inadempienti nell’esercizio precedente è comminato un incremento del fondo accantonamenti</a:t>
            </a:r>
            <a:r>
              <a:rPr lang="it-IT" sz="1600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 importo pari allo sforamento registrato e </a:t>
            </a:r>
            <a:r>
              <a:rPr lang="it-IT" sz="1600" b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iscrivere nel bilancio di previsione con riferimento all’esercizio in corso di gestione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D980B1-FD16-7ECE-7623-AD993683D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696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F9DAD-2F2A-EBDC-291B-5C3D28981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A1A2A2-756D-98C8-8EB6-44B643597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1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200" b="1" dirty="0">
                <a:solidFill>
                  <a:schemeClr val="accent1"/>
                </a:solidFill>
              </a:rPr>
              <a:t>Le misure del DDL Bilancio 8/8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398AEF-6CCC-6F3A-5A6B-B5BE5760C31E}"/>
              </a:ext>
            </a:extLst>
          </p:cNvPr>
          <p:cNvSpPr txBox="1"/>
          <p:nvPr/>
        </p:nvSpPr>
        <p:spPr>
          <a:xfrm>
            <a:off x="838200" y="1047699"/>
            <a:ext cx="10727724" cy="5095926"/>
          </a:xfrm>
          <a:prstGeom prst="rect">
            <a:avLst/>
          </a:prstGeom>
          <a:noFill/>
        </p:spPr>
        <p:txBody>
          <a:bodyPr wrap="square">
            <a:normAutofit/>
          </a:bodyPr>
          <a:lstStyle/>
          <a:p>
            <a:pPr lvl="0" algn="just">
              <a:lnSpc>
                <a:spcPct val="106000"/>
              </a:lnSpc>
              <a:spcAft>
                <a:spcPts val="600"/>
              </a:spcAft>
            </a:pPr>
            <a:r>
              <a:rPr lang="it-IT" sz="1600" b="1" kern="100" dirty="0">
                <a:solidFill>
                  <a:schemeClr val="accent1">
                    <a:lumMod val="75000"/>
                  </a:schemeClr>
                </a:solidFill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it-IT" sz="1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Saldo di bilancio (art. 104, co. 8, 10, 11 e 12 - u</a:t>
            </a:r>
            <a:r>
              <a:rPr lang="it-IT" sz="1600" b="1" kern="100" dirty="0">
                <a:solidFill>
                  <a:schemeClr val="accent1">
                    <a:lumMod val="75000"/>
                  </a:schemeClr>
                </a:solidFill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lteriori disposizioni)</a:t>
            </a:r>
            <a:endParaRPr lang="it-IT" sz="1600" kern="100" dirty="0">
              <a:solidFill>
                <a:schemeClr val="accent1">
                  <a:lumMod val="75000"/>
                </a:schemeClr>
              </a:solidFill>
              <a:effectLst/>
              <a:latin typeface="Aptos Narrow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Qualora dovessero emergere andamenti di spesa corrente non coerenti con gli obiettivi di finanza pubblica, potranno essere disposti ulteriori obblighi di concorso alla finanza pubblica a carico degli enti territoriali </a:t>
            </a:r>
            <a:r>
              <a:rPr lang="it-IT" sz="1600" b="1" kern="10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(co. 8)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Per gli enti che non trasmetteranno entro il 31 maggio alla BDAP i dati di consuntivo o preconsuntivo</a:t>
            </a:r>
            <a:r>
              <a:rPr lang="it-IT" sz="16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 riferiti all’esercizio precedente, </a:t>
            </a:r>
            <a:r>
              <a:rPr lang="it-IT" sz="16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il contributo alla finanza pubblica sarà incrementato del 10 per cento</a:t>
            </a:r>
            <a:r>
              <a:rPr lang="it-IT" sz="16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 con le modalità previste dal comma 9, ad eccezione degli enti per i quali sono sospesi per legge i termini di approvazione del rendiconto di gestione a decorrere dal 2 gennaio 2025 </a:t>
            </a:r>
            <a:r>
              <a:rPr lang="it-IT" sz="16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(co. 10)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Entro 60 giorni dall’entrata in vigore della legge di bilancio per l’anno 2025, con apposito decreto interministeriale </a:t>
            </a:r>
            <a:r>
              <a:rPr lang="it-IT" sz="16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gli schemi del rendiconto consuntivo e del bilancio di previsione saranno adeguati</a:t>
            </a:r>
            <a:r>
              <a:rPr lang="it-IT" sz="16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it-IT" sz="16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al fine di consentire le verifiche di cui al comma 9</a:t>
            </a:r>
            <a:r>
              <a:rPr lang="it-IT" sz="16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 a partire dal rendiconto 2025 e dal bilancio di previsione 2026 – 2028 </a:t>
            </a:r>
            <a:r>
              <a:rPr lang="it-IT" sz="16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(co. 11)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Con decreto MEF </a:t>
            </a:r>
            <a:r>
              <a:rPr lang="it-IT" sz="16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è istituito</a:t>
            </a:r>
            <a:r>
              <a:rPr lang="it-IT" sz="16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, senza nuovi o maggiori oneri a carico della finanza pubblica, </a:t>
            </a:r>
            <a:r>
              <a:rPr lang="it-IT" sz="1600" b="1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un tavolo tecnico presso il MEF </a:t>
            </a:r>
            <a:r>
              <a:rPr lang="it-IT" sz="1600" kern="100" dirty="0">
                <a:latin typeface="Aptos Narrow" panose="020B0004020202020204" pitchFamily="34" charset="0"/>
                <a:cs typeface="Times New Roman" panose="02020603050405020304" pitchFamily="18" charset="0"/>
              </a:rPr>
              <a:t>composto da due rappresentanti MEF, un rappresentante del Ministero dell’interno, due rappresentanti ANCI (di cui uno in rappresentanza delle città metropolitane) e un rappresentante UPI:</a:t>
            </a:r>
          </a:p>
          <a:p>
            <a:pPr marL="539750" indent="-179705" algn="just">
              <a:spcAft>
                <a:spcPts val="3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1600" b="1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per monitorare le grandezze finanziarie degli enti locali</a:t>
            </a:r>
            <a:r>
              <a:rPr lang="it-IT" sz="1600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 interessati dalle </a:t>
            </a:r>
            <a:r>
              <a:rPr lang="it-IT" sz="1600" b="1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nuove regole della governance europea</a:t>
            </a:r>
          </a:p>
          <a:p>
            <a:pPr marL="539750" indent="-179705" algn="just">
              <a:spcAft>
                <a:spcPts val="3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1600" b="1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per definire percorsi di miglioramento dei processi rilevanti per la gestione finanziaria e contabile</a:t>
            </a:r>
            <a:r>
              <a:rPr lang="it-IT" sz="1600" i="1" kern="100" dirty="0">
                <a:latin typeface="Aptos Narrow" panose="020B0004020202020204" pitchFamily="34" charset="0"/>
                <a:ea typeface="Calibri" panose="020F0502020204030204" pitchFamily="34" charset="0"/>
                <a:cs typeface="Times New Roman"/>
              </a:rPr>
              <a:t>, quali la riscossione delle entrate, la valorizzazione del patrimonio e una più efficiente allocazione delle risorse disponibili</a:t>
            </a:r>
            <a:endParaRPr lang="it-IT" sz="1600" kern="100" dirty="0">
              <a:latin typeface="Aptos Narrow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6000"/>
              </a:lnSpc>
              <a:spcAft>
                <a:spcPts val="300"/>
              </a:spcAft>
            </a:pPr>
            <a:endParaRPr lang="it-IT" sz="1500" kern="100" dirty="0">
              <a:latin typeface="Aptos Narrow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6000"/>
              </a:lnSpc>
              <a:spcAft>
                <a:spcPts val="300"/>
              </a:spcAft>
            </a:pPr>
            <a:endParaRPr lang="it-IT" sz="1500" kern="100" dirty="0">
              <a:latin typeface="Aptos Narrow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47C18E-762C-FD34-4490-B5D22615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00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EC7CE-7294-638F-CF90-E4002509B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64D935-1412-FABA-CA54-787417397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buClr>
                <a:schemeClr val="tx2">
                  <a:lumMod val="75000"/>
                  <a:lumOff val="25000"/>
                </a:schemeClr>
              </a:buClr>
            </a:pPr>
            <a:r>
              <a:rPr lang="it-IT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FSC e obiettivi di servizio </a:t>
            </a:r>
            <a:br>
              <a:rPr lang="it-IT" sz="1600" dirty="0"/>
            </a:br>
            <a:r>
              <a:rPr lang="it-IT" sz="2000" i="1" dirty="0"/>
              <a:t>Servizi sociali, asili nido, trasporto studenti con disabilità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94F14F-EF32-0FB0-7676-48E06F56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66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CA84C-6D69-E8AA-2691-802370F401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6C1FAC-610C-B184-9F60-95A49A38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6722-C68C-4EF3-8EAE-434073FA5041}" type="slidenum">
              <a:rPr lang="it-IT" smtClean="0"/>
              <a:t>2</a:t>
            </a:fld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9BF48F8-9EEE-5209-8721-9B72DF4C1C4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99881"/>
            <a:ext cx="10515600" cy="1069975"/>
          </a:xfrm>
        </p:spPr>
        <p:txBody>
          <a:bodyPr>
            <a:normAutofit/>
          </a:bodyPr>
          <a:lstStyle/>
          <a:p>
            <a:r>
              <a:rPr lang="it-IT" altLang="it-IT" sz="3200" b="1" dirty="0">
                <a:solidFill>
                  <a:schemeClr val="accent1"/>
                </a:solidFill>
              </a:rPr>
              <a:t>Indice</a:t>
            </a:r>
            <a:endParaRPr lang="it-IT" sz="3200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29969AB7-6216-4161-9351-A527BE653955}"/>
              </a:ext>
            </a:extLst>
          </p:cNvPr>
          <p:cNvSpPr txBox="1">
            <a:spLocks/>
          </p:cNvSpPr>
          <p:nvPr/>
        </p:nvSpPr>
        <p:spPr>
          <a:xfrm>
            <a:off x="838200" y="1613646"/>
            <a:ext cx="9051271" cy="4455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3200" dirty="0"/>
              <a:t>La nuova </a:t>
            </a:r>
            <a:r>
              <a:rPr lang="it-IT" sz="3200" i="1" dirty="0"/>
              <a:t>governance </a:t>
            </a:r>
            <a:r>
              <a:rPr lang="it-IT" sz="3200" dirty="0"/>
              <a:t>UE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3200" dirty="0"/>
              <a:t>Il DDl Bilancio 2025-2027</a:t>
            </a:r>
          </a:p>
          <a:p>
            <a:pPr algn="just">
              <a:lnSpc>
                <a:spcPct val="100000"/>
              </a:lnSpc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3200" dirty="0"/>
              <a:t>FSC e obiettivi di servizio </a:t>
            </a:r>
            <a:endParaRPr lang="it-IT" sz="1600" dirty="0"/>
          </a:p>
          <a:p>
            <a:pPr marL="271463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None/>
            </a:pPr>
            <a:r>
              <a:rPr lang="it-IT" sz="2000" i="1" dirty="0"/>
              <a:t>Servizi sociali, asili nido, trasporto studenti con disabilità</a:t>
            </a:r>
            <a:endParaRPr lang="it-IT" sz="4400" i="1" dirty="0"/>
          </a:p>
          <a:p>
            <a:pPr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3200" dirty="0"/>
              <a:t>I numeri della finanza comunale</a:t>
            </a:r>
          </a:p>
        </p:txBody>
      </p:sp>
    </p:spTree>
    <p:extLst>
      <p:ext uri="{BB962C8B-B14F-4D97-AF65-F5344CB8AC3E}">
        <p14:creationId xmlns:p14="http://schemas.microsoft.com/office/powerpoint/2010/main" val="4000576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121BD8D-00DB-FECD-C436-1899B739A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784" y="319003"/>
            <a:ext cx="8229600" cy="774923"/>
          </a:xfrm>
        </p:spPr>
        <p:txBody>
          <a:bodyPr/>
          <a:lstStyle/>
          <a:p>
            <a:r>
              <a:rPr lang="it-IT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Il Fondo di solidarietà 2024-2025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4762D5-FC9F-A8C9-F873-87B682F49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784" y="980728"/>
            <a:ext cx="10338486" cy="5040560"/>
          </a:xfrm>
        </p:spPr>
        <p:txBody>
          <a:bodyPr anchor="ctr"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3200" dirty="0">
                <a:latin typeface="Arial Narrow" panose="020B0606020202030204" pitchFamily="34" charset="0"/>
              </a:rPr>
              <a:t>Dopo la lieve riduzione del 2023 (-36milioni a carico dei Comuni delle RSO in perdita da perequazione), nel 2024 il FSC è lievemente aumentato per tutti i Comuni grazie all’assegnazione dell’ultima quota della «restituzione» del taglio </a:t>
            </a:r>
            <a:r>
              <a:rPr lang="it-IT" sz="3200" i="1" dirty="0">
                <a:latin typeface="Arial Narrow" panose="020B0606020202030204" pitchFamily="34" charset="0"/>
              </a:rPr>
              <a:t>ex </a:t>
            </a:r>
            <a:r>
              <a:rPr lang="it-IT" sz="3200" dirty="0">
                <a:latin typeface="Arial Narrow" panose="020B0606020202030204" pitchFamily="34" charset="0"/>
              </a:rPr>
              <a:t>dl 66/2014, di cui: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ct val="100000"/>
            </a:pPr>
            <a:r>
              <a:rPr lang="it-IT" sz="2900" i="1" dirty="0">
                <a:latin typeface="Arial Narrow" panose="020B0606020202030204" pitchFamily="34" charset="0"/>
              </a:rPr>
              <a:t>circa 118 mln. sono stati assegnati ai Comuni in perdita perequativa, per azzerarla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ct val="100000"/>
            </a:pPr>
            <a:r>
              <a:rPr lang="it-IT" sz="2900" i="1" dirty="0">
                <a:latin typeface="Arial Narrow" panose="020B0606020202030204" pitchFamily="34" charset="0"/>
              </a:rPr>
              <a:t>circa 62 mln. sono andati a tutti i Comuni in proporzione del taglio a suo tempo applicato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3200" dirty="0">
                <a:latin typeface="Arial Narrow" panose="020B0606020202030204" pitchFamily="34" charset="0"/>
              </a:rPr>
              <a:t>Un’inserzione «verticale» che dal 2025 rischiava di venir meno determinando, per la sola progressione delle percentuali di risorse perequate, uno sbilancio stimabile in oltre 100 mln. annui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3300" dirty="0">
                <a:latin typeface="Arial Narrow" panose="020B0606020202030204" pitchFamily="34" charset="0"/>
              </a:rPr>
              <a:t>Uno sbilancio (600/650 mln. tra il 2025 e il 2030) che è stato ora parzialmente compensato con un</a:t>
            </a:r>
            <a:r>
              <a:rPr lang="it-IT" sz="3300" b="1" dirty="0">
                <a:latin typeface="Arial Narrow" panose="020B0606020202030204" pitchFamily="34" charset="0"/>
              </a:rPr>
              <a:t> finanziamento verticale di 56 milioni annui incrementali</a:t>
            </a:r>
            <a:r>
              <a:rPr lang="it-IT" sz="3300" dirty="0">
                <a:latin typeface="Arial Narrow" panose="020B0606020202030204" pitchFamily="34" charset="0"/>
              </a:rPr>
              <a:t>, pari a </a:t>
            </a:r>
            <a:r>
              <a:rPr lang="it-IT" sz="3300" b="1" dirty="0">
                <a:latin typeface="Arial Narrow" panose="020B0606020202030204" pitchFamily="34" charset="0"/>
              </a:rPr>
              <a:t>310 mln. a regime dal 2030</a:t>
            </a:r>
            <a:r>
              <a:rPr lang="it-IT" sz="3300" dirty="0">
                <a:latin typeface="Arial Narrow" panose="020B0606020202030204" pitchFamily="34" charset="0"/>
              </a:rPr>
              <a:t> (</a:t>
            </a:r>
            <a:r>
              <a:rPr lang="it-IT" sz="3300" b="1" dirty="0">
                <a:latin typeface="Arial Narrow" panose="020B0606020202030204" pitchFamily="34" charset="0"/>
              </a:rPr>
              <a:t>art. 100 del DDL</a:t>
            </a:r>
            <a:r>
              <a:rPr lang="it-IT" sz="3300" dirty="0">
                <a:latin typeface="Arial Narrow" panose="020B0606020202030204" pitchFamily="34" charset="0"/>
              </a:rPr>
              <a:t>)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3300" dirty="0">
                <a:latin typeface="Arial Narrow" panose="020B0606020202030204" pitchFamily="34" charset="0"/>
              </a:rPr>
              <a:t>Il riparto è determinato con decreto MINT-MEF entro il 30 gennaio 2025 e sarà probabilmente commisurato alla «perdita perequativa» subita </a:t>
            </a:r>
          </a:p>
          <a:p>
            <a:pPr marL="0" indent="0" algn="ctr">
              <a:lnSpc>
                <a:spcPct val="120000"/>
              </a:lnSpc>
              <a:spcBef>
                <a:spcPts val="1800"/>
              </a:spcBef>
              <a:spcAft>
                <a:spcPts val="300"/>
              </a:spcAft>
              <a:buNone/>
            </a:pPr>
            <a:r>
              <a:rPr lang="it-IT" sz="27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L’inserimento di una quota verticale statale nel FSC è da anni un punto principale delle richieste Anci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it-IT" sz="27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L’introduzione dei 56 mln. di euro abbatte il (falso) principio che vorrebbe la perequazione esclusivamente </a:t>
            </a:r>
            <a:r>
              <a:rPr lang="it-IT" sz="27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orizzontale,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7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ossia finanziata dai Comuni più dotati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CF472F6-DF65-497E-8EBF-64B6F9DD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2767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62134F1-D891-7996-133B-FAE03AE5C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0827" y="3305065"/>
            <a:ext cx="5236332" cy="299591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71939BE-9129-5E42-2E5C-F7775597863C}"/>
              </a:ext>
            </a:extLst>
          </p:cNvPr>
          <p:cNvSpPr txBox="1"/>
          <p:nvPr/>
        </p:nvSpPr>
        <p:spPr>
          <a:xfrm>
            <a:off x="848497" y="836713"/>
            <a:ext cx="10629128" cy="25883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Aft>
                <a:spcPts val="300"/>
              </a:spcAft>
            </a:pPr>
            <a:r>
              <a:rPr lang="it-IT" sz="1600" dirty="0">
                <a:latin typeface="Arial Narrow" panose="020B0606020202030204" pitchFamily="34" charset="0"/>
              </a:rPr>
              <a:t>La </a:t>
            </a:r>
            <a:r>
              <a:rPr lang="it-IT" sz="1600" b="1" dirty="0">
                <a:latin typeface="Arial Narrow" panose="020B0606020202030204" pitchFamily="34" charset="0"/>
              </a:rPr>
              <a:t>sentenza </a:t>
            </a:r>
            <a:r>
              <a:rPr lang="it-IT" sz="1600" b="1" dirty="0" err="1">
                <a:latin typeface="Arial Narrow" panose="020B0606020202030204" pitchFamily="34" charset="0"/>
              </a:rPr>
              <a:t>CCost</a:t>
            </a:r>
            <a:r>
              <a:rPr lang="it-IT" sz="1600" b="1" dirty="0">
                <a:latin typeface="Arial Narrow" panose="020B0606020202030204" pitchFamily="34" charset="0"/>
              </a:rPr>
              <a:t> n. 71/2023 </a:t>
            </a:r>
            <a:r>
              <a:rPr lang="it-IT" sz="1600" dirty="0">
                <a:latin typeface="Arial Narrow" panose="020B0606020202030204" pitchFamily="34" charset="0"/>
              </a:rPr>
              <a:t>ha messo in questione l’inserimento nel FSC di quote vincolate per il potenziamento dei servizi comunali di rilevanza sociale (asili nido, servizi sociali, trasporto scolastico degli studenti disabili):</a:t>
            </a:r>
          </a:p>
          <a:p>
            <a:pPr marL="285750" indent="-285750" algn="just"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600" dirty="0">
                <a:latin typeface="Arial Narrow" panose="020B0606020202030204" pitchFamily="34" charset="0"/>
              </a:rPr>
              <a:t>non è legittimo </a:t>
            </a:r>
            <a:r>
              <a:rPr lang="it-IT" sz="1600" b="1" dirty="0">
                <a:latin typeface="Arial Narrow" panose="020B0606020202030204" pitchFamily="34" charset="0"/>
              </a:rPr>
              <a:t>mettere insieme nello stesso fondo «contenitore» risorse con diverse finalità</a:t>
            </a:r>
            <a:r>
              <a:rPr lang="it-IT" sz="1600" dirty="0">
                <a:latin typeface="Arial Narrow" panose="020B0606020202030204" pitchFamily="34" charset="0"/>
              </a:rPr>
              <a:t>: </a:t>
            </a:r>
          </a:p>
          <a:p>
            <a:pPr marL="450850" lvl="1" indent="-285750" algn="just">
              <a:spcAft>
                <a:spcPts val="3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500" dirty="0">
                <a:latin typeface="Arial Narrow" panose="020B0606020202030204" pitchFamily="34" charset="0"/>
              </a:rPr>
              <a:t>da un lato perequazione generale senza vincolo di destinazione</a:t>
            </a:r>
          </a:p>
          <a:p>
            <a:pPr marL="450850" lvl="1" indent="-285750" algn="just">
              <a:spcAft>
                <a:spcPts val="3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500" dirty="0">
                <a:latin typeface="Arial Narrow" panose="020B0606020202030204" pitchFamily="34" charset="0"/>
              </a:rPr>
              <a:t>dall’altro fondi dedicati allo sviluppo di servizi carenti in determinati territori</a:t>
            </a:r>
          </a:p>
          <a:p>
            <a:pPr marL="285750" indent="-285750" algn="just"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600" dirty="0">
                <a:latin typeface="Arial Narrow" panose="020B0606020202030204" pitchFamily="34" charset="0"/>
              </a:rPr>
              <a:t>non è legittimo </a:t>
            </a:r>
            <a:r>
              <a:rPr lang="it-IT" sz="1600" b="1" dirty="0">
                <a:latin typeface="Arial Narrow" panose="020B0606020202030204" pitchFamily="34" charset="0"/>
              </a:rPr>
              <a:t>«sanzionare» gli enti che non raggiungono gli obiettivi di servizio</a:t>
            </a:r>
            <a:r>
              <a:rPr lang="it-IT" sz="1600" dirty="0">
                <a:latin typeface="Arial Narrow" panose="020B0606020202030204" pitchFamily="34" charset="0"/>
              </a:rPr>
              <a:t> connessi al vincolo imposto di anno in anno </a:t>
            </a:r>
            <a:r>
              <a:rPr lang="it-IT" sz="1600" b="1" dirty="0">
                <a:latin typeface="Arial Narrow" panose="020B0606020202030204" pitchFamily="34" charset="0"/>
              </a:rPr>
              <a:t>con il recupero delle risorse </a:t>
            </a:r>
            <a:r>
              <a:rPr lang="it-IT" sz="1600" dirty="0">
                <a:latin typeface="Arial Narrow" panose="020B0606020202030204" pitchFamily="34" charset="0"/>
              </a:rPr>
              <a:t>assegnate ma </a:t>
            </a:r>
            <a:r>
              <a:rPr lang="it-IT" sz="1600" b="1" dirty="0">
                <a:latin typeface="Arial Narrow" panose="020B0606020202030204" pitchFamily="34" charset="0"/>
              </a:rPr>
              <a:t>non utilizzate</a:t>
            </a:r>
          </a:p>
          <a:p>
            <a:pPr marL="450850" lvl="1" indent="-285750" algn="just">
              <a:spcAft>
                <a:spcPts val="3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500" dirty="0">
                <a:latin typeface="Arial Narrow" panose="020B0606020202030204" pitchFamily="34" charset="0"/>
              </a:rPr>
              <a:t>gli obiettivi sono connessi / prodromici al rispetto di Livelli essenziali delle prestazioni (LEP) che devono essere raggiunti</a:t>
            </a:r>
          </a:p>
          <a:p>
            <a:pPr marL="450850" lvl="1" indent="-285750" algn="just">
              <a:spcAft>
                <a:spcPts val="3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500" dirty="0">
                <a:latin typeface="Arial Narrow" panose="020B0606020202030204" pitchFamily="34" charset="0"/>
              </a:rPr>
              <a:t>semmai, l’ente va commissariato per assicurare l’efficace utilizzo delle risorse e il raggiungimento degli obiettivi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3ABD0CB-DBC4-2E40-5FE9-F3B83A2BA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497" y="347384"/>
            <a:ext cx="8280993" cy="481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Perequazione e Fondo Speciale Equità Livello Servizi (Sentenza </a:t>
            </a:r>
            <a:r>
              <a:rPr lang="it-IT" dirty="0" err="1"/>
              <a:t>CCost</a:t>
            </a:r>
            <a:r>
              <a:rPr lang="it-IT" dirty="0"/>
              <a:t> n.71/2023)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60A25B2B-9D04-EA0A-FEB7-F6F8788CBB10}"/>
              </a:ext>
            </a:extLst>
          </p:cNvPr>
          <p:cNvSpPr/>
          <p:nvPr/>
        </p:nvSpPr>
        <p:spPr>
          <a:xfrm>
            <a:off x="4394578" y="5949328"/>
            <a:ext cx="2545273" cy="47285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6F4E314-7150-B131-D5D0-8F0A81DD2634}"/>
              </a:ext>
            </a:extLst>
          </p:cNvPr>
          <p:cNvSpPr txBox="1"/>
          <p:nvPr/>
        </p:nvSpPr>
        <p:spPr>
          <a:xfrm>
            <a:off x="8164989" y="4379668"/>
            <a:ext cx="1656184" cy="15696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Quasi 2 miliardi di euro in più a regime, in progressivo inserimento tra il 2021 e il 2030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7E72CA-10CE-D7DC-3564-36773C7B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5448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3438A1E-0611-0D68-7EE3-773C8CA27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1800" b="1" i="1" dirty="0"/>
              <a:t>	</a:t>
            </a:r>
            <a:r>
              <a:rPr lang="it-IT" altLang="it-IT" sz="2400" b="1" i="1" dirty="0"/>
              <a:t>			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1883ECE-22F2-0B17-3D6C-7D9C3D591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1449" y="836712"/>
            <a:ext cx="9976021" cy="5268813"/>
          </a:xfrm>
        </p:spPr>
        <p:txBody>
          <a:bodyPr anchor="ctr"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co. 494 ridetermina la dotazione del Fondo di solidarietà comunale (FSC) a decorrere dal 2025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risorse aggiuntive vincolate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miglioramento di servizi di rilevanza sociale sono scorporate dal FSC e inserite nel nuovo “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Fondo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Speciale Equità Livello dei Servizi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(co. 496)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parziale ottemperanza alla sentenza della Corte costituzionale n. 71/2023, sono inoltre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aboliti gli obblighi di restituzione allo Stato dei fondi aggiuntivi 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caso di mancato raggiungimento degli obiettivi di servizio annuali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 il periodo di avvio e di raggiungimento a regime delle erogazioni aggiuntive e vincolate, </a:t>
            </a: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 il 2029 e il 2031 tali risorse rientreranno nel FSC </a:t>
            </a: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concorrere al mantenimento (obbligatorio) dei livelli essenziali delle prestazioni (LEP), nei rispettivi campi di attività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norma presenta notevoli problematiche applicative, in particolare: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l’individuazione delle risorse aggiuntive sui servizi sociali che sono in realtà assegnate a tutti i Comuni sulla base di una ridefinizione dei coefficienti di riparto dei fabbisogni standard dei servizi sociali, su cui peraltro non c’è ancora un sistema di LEP ben definito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attuale imperfetta definizione del “grado di copertura LEP” per gli asili nido e per il trasporto degli studenti con disabilità</a:t>
            </a:r>
          </a:p>
          <a:p>
            <a:pPr marL="344487" lvl="1" indent="0" algn="ctr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0070C0"/>
              </a:buClr>
              <a:buNone/>
            </a:pPr>
            <a:r>
              <a:rPr lang="it-IT" sz="1500" b="1" i="1" kern="100" dirty="0">
                <a:solidFill>
                  <a:srgbClr val="006A9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sito IFEL «Obiettivi in comune» continua a fornire tutte le informazioni e gli schemi di simulazione per la gestione e il monitoraggio degli obiettivi di servizio (e ora anche dell’assistenza all’autonomia e alla comunicazione degli studenti con disabilità). I monitoraggi riguardano tutti i Comuni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5C47AD-33BC-B1A4-A95D-C05B070D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449" y="316514"/>
            <a:ext cx="9733927" cy="481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it-IT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Perequazione e Fondo Speciale Equità Livello Servizi (LBil2024 co. 494-501) 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82C9333-0DC8-300C-E886-C5FFF0FA4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 nov 24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767615C-D685-55CB-F9DB-5D6B15222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Trani - Andrea Ferri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4BC7361-73EB-7F2E-B874-AE89A1076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074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3438A1E-0611-0D68-7EE3-773C8CA27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1800" b="1" i="1" dirty="0"/>
              <a:t>	</a:t>
            </a:r>
            <a:r>
              <a:rPr lang="it-IT" altLang="it-IT" sz="2400" b="1" i="1" dirty="0"/>
              <a:t>			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02757E3-90E6-B501-635D-40C0D30A4FE7}"/>
              </a:ext>
            </a:extLst>
          </p:cNvPr>
          <p:cNvSpPr txBox="1"/>
          <p:nvPr/>
        </p:nvSpPr>
        <p:spPr>
          <a:xfrm>
            <a:off x="861265" y="795106"/>
            <a:ext cx="9627224" cy="19184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L’articolazione in due fondi mantiene la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parità di risorse complessivamente assegnate 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comparto (salvo che per la riduzione di 72 mln. </a:t>
            </a:r>
            <a:r>
              <a:rPr lang="it-IT" sz="1600" i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dl 124/2023)</a:t>
            </a:r>
          </a:p>
          <a:p>
            <a:pPr marL="285750" indent="-285750" algn="just"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600" kern="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periodo di funzionamento del Fondo speciale il regime sanzionatorio viene modificato (co. 498-501) con l’attivazione di un </a:t>
            </a:r>
            <a:r>
              <a:rPr lang="it-IT" sz="1600" b="1" kern="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potere surrogatorio del Ministero dell’interno </a:t>
            </a:r>
            <a:r>
              <a:rPr lang="it-IT" sz="1600" kern="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caso di mancato raggiungimento degli obiettivi annuali, attraverso </a:t>
            </a:r>
            <a:r>
              <a:rPr lang="it-IT" sz="1600" b="1" kern="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nomina del Sindaco come commissario</a:t>
            </a:r>
            <a:endParaRPr lang="it-IT" sz="1600" kern="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600" kern="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recupero delle somme a favore dello Stato non è abolito, ma si limita ai casi in cui il Comune certifichi l’assenza di utenti potenziali del servizio oggetto dell’inutilizzo delle assegnazioni</a:t>
            </a:r>
            <a:endParaRPr lang="it-IT" sz="1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5AE221-EA4F-C45A-60ED-D33BFB7E8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032" y="277812"/>
            <a:ext cx="9622882" cy="481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it-IT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Perequazione e Fondo Speciale Equità Livello Servizi (LBil2024, co. 494-501)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4B74DDB-F668-2068-2AC9-13CA4E9007EE}"/>
              </a:ext>
            </a:extLst>
          </p:cNvPr>
          <p:cNvSpPr txBox="1"/>
          <p:nvPr/>
        </p:nvSpPr>
        <p:spPr>
          <a:xfrm>
            <a:off x="9115312" y="4305574"/>
            <a:ext cx="1373177" cy="1107996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/>
              <a:t>Riduzione disposta dal 2030 per il finanziamento delle assunzioni nel Mezzogiorno</a:t>
            </a:r>
            <a:br>
              <a:rPr lang="it-IT" sz="1100" dirty="0"/>
            </a:br>
            <a:r>
              <a:rPr lang="it-IT" sz="1100" dirty="0"/>
              <a:t>(dl124/23, art. 19) 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D403455-E8C4-2A53-4445-6DF1F6DE71F8}"/>
              </a:ext>
            </a:extLst>
          </p:cNvPr>
          <p:cNvCxnSpPr>
            <a:cxnSpLocks/>
            <a:stCxn id="11" idx="2"/>
            <a:endCxn id="22" idx="1"/>
          </p:cNvCxnSpPr>
          <p:nvPr/>
        </p:nvCxnSpPr>
        <p:spPr>
          <a:xfrm flipH="1">
            <a:off x="8993059" y="5413570"/>
            <a:ext cx="808842" cy="53596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arentesi graffa chiusa 21">
            <a:extLst>
              <a:ext uri="{FF2B5EF4-FFF2-40B4-BE49-F238E27FC236}">
                <a16:creationId xmlns:a16="http://schemas.microsoft.com/office/drawing/2014/main" id="{1AC7EE5D-317A-02F2-C6B6-8CE819A075EB}"/>
              </a:ext>
            </a:extLst>
          </p:cNvPr>
          <p:cNvSpPr/>
          <p:nvPr/>
        </p:nvSpPr>
        <p:spPr>
          <a:xfrm>
            <a:off x="8947340" y="5755031"/>
            <a:ext cx="45719" cy="389010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2FE7C65-9DA8-452B-F574-7EC9B4B5F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23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455BCFD-C772-340B-1240-2DD568D4C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99" y="2669374"/>
            <a:ext cx="6366065" cy="349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725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B2538C-1092-A368-57A8-76F1A3F03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502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Fondi vincolati inutilizzati e «commissariamento»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DE8BF3-F0A3-FC1E-0F23-B52A1055E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599"/>
            <a:ext cx="10515600" cy="4710628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/>
              <a:t>Prima di attivare un vero potere surrogatorio, il mancato impiego delle risorse assegnate produce il </a:t>
            </a:r>
            <a:r>
              <a:rPr lang="it-IT" sz="2400" b="1" dirty="0"/>
              <a:t>commissariamento </a:t>
            </a:r>
            <a:r>
              <a:rPr lang="it-IT" sz="2400" dirty="0"/>
              <a:t>del Comune inadempiente, </a:t>
            </a:r>
            <a:r>
              <a:rPr lang="it-IT" sz="2400" b="1" dirty="0"/>
              <a:t>attraverso la nomina a commissario dello stesso Sindaco</a:t>
            </a:r>
            <a:r>
              <a:rPr lang="it-IT" sz="2400" dirty="0"/>
              <a:t>, </a:t>
            </a:r>
            <a:r>
              <a:rPr lang="it-IT" sz="2400" b="1" dirty="0"/>
              <a:t>che potrà così utilizzare i fondi «arretrati» </a:t>
            </a:r>
            <a:r>
              <a:rPr lang="it-IT" sz="2400" dirty="0"/>
              <a:t>per il raggiungimento degli obiettivi fissati per gli anni successivi: 2024-27 per asili nido e trasporto studenti con disabilità; 2024-30 per i servizi sociali</a:t>
            </a:r>
          </a:p>
          <a:p>
            <a:pPr algn="just"/>
            <a:r>
              <a:rPr lang="it-IT" sz="2400" b="1" dirty="0"/>
              <a:t>Solo in caso di perdurante inerzia</a:t>
            </a:r>
            <a:r>
              <a:rPr lang="it-IT" sz="2400" dirty="0"/>
              <a:t> del Comune è previsto l’intervento di un </a:t>
            </a:r>
            <a:r>
              <a:rPr lang="it-IT" sz="2400" b="1" dirty="0"/>
              <a:t>commissario prefettizio</a:t>
            </a:r>
          </a:p>
          <a:p>
            <a:pPr algn="just"/>
            <a:r>
              <a:rPr lang="it-IT" sz="2400" dirty="0"/>
              <a:t>Il mancato utilizzo </a:t>
            </a:r>
            <a:r>
              <a:rPr lang="it-IT" sz="2400" b="1" dirty="0"/>
              <a:t>non dipende solo da inerzia dei beneficiari</a:t>
            </a:r>
            <a:r>
              <a:rPr lang="it-IT" sz="2400" dirty="0"/>
              <a:t>, ma anche da </a:t>
            </a:r>
            <a:r>
              <a:rPr lang="it-IT" sz="2400" b="1" dirty="0"/>
              <a:t>obiettive difficoltà </a:t>
            </a:r>
            <a:r>
              <a:rPr lang="it-IT" sz="2400" dirty="0"/>
              <a:t>dovute all’assenza di domanda o alla dipendenza degli obiettivi da interventi infrastrutturali, soprattutto nei casi di piccoli Comuni, cui ad esempio sono stati assegnati obiettivi per gli asili anche in presenza di uno o due bambini fino a 3 anni</a:t>
            </a:r>
          </a:p>
          <a:p>
            <a:pPr algn="just"/>
            <a:r>
              <a:rPr lang="it-IT" sz="2400" dirty="0"/>
              <a:t>Inoltre, un’interpretazione burocratica della legge ha portato al commissariamento di moltissimi enti per </a:t>
            </a:r>
            <a:r>
              <a:rPr lang="it-IT" sz="2400" b="1" dirty="0"/>
              <a:t>cifre irrisorie </a:t>
            </a:r>
            <a:r>
              <a:rPr lang="it-IT" sz="2400" dirty="0"/>
              <a:t>o, appunto, per </a:t>
            </a:r>
            <a:r>
              <a:rPr lang="it-IT" sz="2400" b="1" dirty="0"/>
              <a:t>un singolo posto </a:t>
            </a:r>
            <a:r>
              <a:rPr lang="it-IT" sz="2400" dirty="0"/>
              <a:t>di asilo o trasporto </a:t>
            </a:r>
            <a:r>
              <a:rPr lang="it-IT" sz="2400" b="1" dirty="0"/>
              <a:t>non realizzati</a:t>
            </a:r>
            <a:r>
              <a:rPr lang="it-IT" sz="2400" dirty="0"/>
              <a:t> nel 2022 e/o nel 2023</a:t>
            </a:r>
          </a:p>
          <a:p>
            <a:endParaRPr lang="it-IT" sz="24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FF3469-B38E-113B-DCB7-1FA3A697D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625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B8838C-8A8E-F169-40CE-56B386D54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212726"/>
            <a:ext cx="11049000" cy="749299"/>
          </a:xfrm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Raggiungimento degli obiettivi e dimensione dei commissariamenti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8B64C2-E07D-B862-68EE-DCA04ED98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4118"/>
            <a:ext cx="10610850" cy="4817720"/>
          </a:xfrm>
        </p:spPr>
        <p:txBody>
          <a:bodyPr anchor="ctr">
            <a:normAutofit/>
          </a:bodyPr>
          <a:lstStyle/>
          <a:p>
            <a:pPr algn="just">
              <a:spcAft>
                <a:spcPts val="800"/>
              </a:spcAft>
            </a:pPr>
            <a:r>
              <a:rPr lang="it-IT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Nei primi tre anni di attuazione degli obiettivi di servizio per i diversi settori – servizi sociali (2021-2023), asili nido (2022-2023) e trasporto scolastico per studenti con disabilità (2022-2023) –  i Comuni delle RSO, della Sicilia e della Sardegna hanno rendicontato con successo l'86,24% delle risorse aggiuntive assegnate (1,06 mld. su 1,23 mld.)</a:t>
            </a:r>
          </a:p>
          <a:p>
            <a:pPr algn="just">
              <a:spcAft>
                <a:spcPts val="800"/>
              </a:spcAft>
            </a:pPr>
            <a:r>
              <a:rPr lang="it-IT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Il mancato raggiungimento degli obiettivi ha riguardato solo l'11,62% delle risorse assegnate, equivalenti a 143.204.376 euro, mentre per il restante 2,14% (26.420.579 euro) le relazioni di rendicontazione sono ancora in fase di completamento</a:t>
            </a: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it-IT" sz="1800" dirty="0">
                <a:solidFill>
                  <a:srgbClr val="000000"/>
                </a:solidFill>
                <a:latin typeface="Aptos" panose="020B0004020202020204" pitchFamily="34" charset="0"/>
              </a:rPr>
              <a:t>Per un’interpretazione formalistica della norma, i commissariamenti sono purtroppo destinati anche ai numerosi casi (oltre il 50%) di mancati impieghi per:</a:t>
            </a:r>
          </a:p>
          <a:p>
            <a:pPr lvl="1" algn="just">
              <a:spcBef>
                <a:spcPts val="600"/>
              </a:spcBef>
              <a:spcAft>
                <a:spcPts val="400"/>
              </a:spcAft>
            </a:pPr>
            <a:r>
              <a:rPr lang="it-IT" sz="1600" dirty="0">
                <a:solidFill>
                  <a:srgbClr val="000000"/>
                </a:solidFill>
                <a:latin typeface="Aptos" panose="020B0004020202020204" pitchFamily="34" charset="0"/>
                <a:sym typeface="Wingdings" pitchFamily="2" charset="2"/>
              </a:rPr>
              <a:t>differenze di rendicontazione di entità trascurabile (fino ai pochi centesimi in meno rispetto all’obiettivo) </a:t>
            </a:r>
          </a:p>
          <a:p>
            <a:pPr lvl="1" algn="just">
              <a:spcAft>
                <a:spcPts val="800"/>
              </a:spcAft>
              <a:defRPr/>
            </a:pPr>
            <a:r>
              <a:rPr lang="it-IT" sz="1600" dirty="0">
                <a:solidFill>
                  <a:srgbClr val="000000"/>
                </a:solidFill>
                <a:latin typeface="Aptos" panose="020B0004020202020204" pitchFamily="34" charset="0"/>
                <a:sym typeface="Wingdings" pitchFamily="2" charset="2"/>
              </a:rPr>
              <a:t>difficoltà in parte insormontabili (realizzazione di nuovi posti in asilo per Comuni con uno/due bambini in tutto o assenza di casi di disabilità che richiedano un trasporto scolastico specifico)</a:t>
            </a:r>
          </a:p>
          <a:p>
            <a:pPr marL="457200" lvl="1" indent="-457200" algn="just"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de-DE" sz="1800" dirty="0">
                <a:solidFill>
                  <a:srgbClr val="000000"/>
                </a:solidFill>
                <a:latin typeface="Aptos" panose="020B0004020202020204" pitchFamily="34" charset="0"/>
                <a:sym typeface="Wingdings" pitchFamily="2" charset="2"/>
              </a:rPr>
              <a:t>I Comuni commissariati (DM Interno del 18 novembre 2024) sono </a:t>
            </a:r>
            <a:r>
              <a:rPr lang="de-DE" sz="1800" b="1" dirty="0">
                <a:solidFill>
                  <a:srgbClr val="000000"/>
                </a:solidFill>
                <a:latin typeface="Aptos" panose="020B0004020202020204" pitchFamily="34" charset="0"/>
                <a:sym typeface="Wingdings" pitchFamily="2" charset="2"/>
              </a:rPr>
              <a:t>4.571</a:t>
            </a:r>
            <a:r>
              <a:rPr lang="de-DE" sz="1800" dirty="0">
                <a:solidFill>
                  <a:srgbClr val="000000"/>
                </a:solidFill>
                <a:latin typeface="Aptos" panose="020B0004020202020204" pitchFamily="34" charset="0"/>
                <a:sym typeface="Wingdings" pitchFamily="2" charset="2"/>
              </a:rPr>
              <a:t> per parziale o mancato raggiungimento degli obiettivi di servizio, oltre a </a:t>
            </a:r>
            <a:r>
              <a:rPr lang="de-DE" sz="1800" b="1" dirty="0">
                <a:solidFill>
                  <a:srgbClr val="000000"/>
                </a:solidFill>
                <a:latin typeface="Aptos" panose="020B0004020202020204" pitchFamily="34" charset="0"/>
                <a:sym typeface="Wingdings" pitchFamily="2" charset="2"/>
              </a:rPr>
              <a:t>634</a:t>
            </a:r>
            <a:r>
              <a:rPr lang="de-DE" sz="1800" dirty="0">
                <a:solidFill>
                  <a:srgbClr val="000000"/>
                </a:solidFill>
                <a:latin typeface="Aptos" panose="020B0004020202020204" pitchFamily="34" charset="0"/>
                <a:sym typeface="Wingdings" pitchFamily="2" charset="2"/>
              </a:rPr>
              <a:t> enti per </a:t>
            </a:r>
            <a:r>
              <a:rPr lang="it-IT" sz="1800" dirty="0">
                <a:solidFill>
                  <a:srgbClr val="000000"/>
                </a:solidFill>
                <a:latin typeface="Aptos" panose="020B0004020202020204" pitchFamily="34" charset="0"/>
                <a:sym typeface="Wingdings" pitchFamily="2" charset="2"/>
              </a:rPr>
              <a:t>il mancato invio delle rendicontazioni annuali</a:t>
            </a:r>
            <a:endParaRPr lang="it-IT" sz="1800" dirty="0">
              <a:solidFill>
                <a:srgbClr val="000000"/>
              </a:solidFill>
              <a:latin typeface="Aptos" panose="020B0004020202020204" pitchFamily="34" charset="0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238D-4061-0CDB-8D34-D76E043C7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273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CF872B-BA41-2736-1124-27A6962EE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98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2800" b="1">
                <a:solidFill>
                  <a:schemeClr val="tx2">
                    <a:lumMod val="75000"/>
                    <a:lumOff val="25000"/>
                  </a:schemeClr>
                </a:solidFill>
              </a:rPr>
              <a:t>La proposta di riduzione dei commissariamenti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58A64B-2A65-14E0-DF8D-B3CF25949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86249"/>
            <a:ext cx="10715625" cy="1334529"/>
          </a:xfrm>
        </p:spPr>
        <p:txBody>
          <a:bodyPr anchor="ctr"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it-IT" sz="2000" dirty="0"/>
              <a:t>Ponendo la soglia di commissariamento a 3mila euro per i servizi sociali e all’equivalente di un posto non realizzato/anno per asili nido (15mila euro) e trasporto studenti con disabilità (7mila euro), si eviterebbe di commissariare oltre la metà dei Comuni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59E84-5CCA-A7FB-26FD-42E56B87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26</a:t>
            </a:fld>
            <a:endParaRPr lang="it-IT"/>
          </a:p>
        </p:txBody>
      </p:sp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7E03EFA1-EACA-342E-86D6-E7E4C30B5F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5177700"/>
              </p:ext>
            </p:extLst>
          </p:nvPr>
        </p:nvGraphicFramePr>
        <p:xfrm>
          <a:off x="1452219" y="2597294"/>
          <a:ext cx="4122738" cy="2720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magine 4">
            <a:extLst>
              <a:ext uri="{FF2B5EF4-FFF2-40B4-BE49-F238E27FC236}">
                <a16:creationId xmlns:a16="http://schemas.microsoft.com/office/drawing/2014/main" id="{B602CBFE-4357-C7E8-B64A-365737827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462" y="2597293"/>
            <a:ext cx="4122738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956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2AB3F272-94EB-0F45-2DFA-09216AD98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 numeri della finanza locale</a:t>
            </a:r>
            <a:endParaRPr lang="it-IT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C2970563-016F-3193-E1E1-626AD988E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8625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2201707-1AFD-CA57-7A38-99ED34CA868D}"/>
              </a:ext>
            </a:extLst>
          </p:cNvPr>
          <p:cNvSpPr txBox="1"/>
          <p:nvPr/>
        </p:nvSpPr>
        <p:spPr>
          <a:xfrm>
            <a:off x="700216" y="1196751"/>
            <a:ext cx="5304246" cy="4851623"/>
          </a:xfrm>
          <a:prstGeom prst="rect">
            <a:avLst/>
          </a:prstGeom>
          <a:noFill/>
        </p:spPr>
        <p:txBody>
          <a:bodyPr wrap="square" rtlCol="0" anchor="ctr">
            <a:normAutofit lnSpcReduction="10000"/>
          </a:bodyPr>
          <a:lstStyle/>
          <a:p>
            <a:pPr marL="285750" indent="-28575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 netto </a:t>
            </a:r>
            <a:r>
              <a:rPr lang="it-IT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delle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risorse impegnate per i servizi «rifiuti» e «trasporto pubblico locale» nel </a:t>
            </a:r>
            <a:r>
              <a:rPr lang="it-IT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decennio 2010-2019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ossia </a:t>
            </a:r>
            <a:r>
              <a:rPr lang="it-IT" sz="1600" u="sng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dopo la stagione dei tagli alle risorse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(circa 9mld.) e </a:t>
            </a:r>
            <a:r>
              <a:rPr lang="it-IT" sz="1600" u="sng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prima della crisi pandemica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successivamente intervenuta, la </a:t>
            </a:r>
            <a:r>
              <a:rPr lang="it-IT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dinamica della spesa corrente comunale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</a:p>
          <a:p>
            <a:pPr marL="552450" indent="-28575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registra un </a:t>
            </a:r>
            <a:r>
              <a:rPr lang="it-IT" sz="1600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-6%</a:t>
            </a:r>
            <a:r>
              <a:rPr lang="it-IT" sz="1600" b="1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calcolato «a valori correnti            </a:t>
            </a:r>
          </a:p>
          <a:p>
            <a:pPr marL="542925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  <a:buSzPct val="80000"/>
            </a:pPr>
            <a:r>
              <a:rPr lang="it-IT" sz="1600" b="1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it-IT" sz="1600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2,5 mld. in meno</a:t>
            </a:r>
            <a:r>
              <a:rPr lang="it-IT" sz="1600" b="1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  <a:p>
            <a:pPr marL="552450" indent="-285750" algn="just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segnala un </a:t>
            </a:r>
            <a:r>
              <a:rPr lang="it-IT" sz="1600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-15%</a:t>
            </a:r>
            <a:r>
              <a:rPr lang="it-IT" sz="1600" b="1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stimato «a valori costanti»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marL="542925" algn="just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Pct val="80000"/>
            </a:pPr>
            <a:r>
              <a:rPr lang="it-IT" sz="1600" b="1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it-IT" sz="1600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oltre 6 mld. in meno</a:t>
            </a:r>
            <a:r>
              <a:rPr lang="it-IT" sz="1600" b="1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L’alta inflazione del biennio 2022-23 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(+8,1 nel 2022, +6% per il 2023) </a:t>
            </a:r>
            <a:r>
              <a:rPr lang="it-IT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riduce fortemente la portata degli aumenti di risorse 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disposti tra il 2021 e il 2030 nel FSC, peraltro </a:t>
            </a:r>
            <a:r>
              <a:rPr lang="it-IT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 larga parte vincolati </a:t>
            </a: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nuovi servizi e quindi a spese aggiuntive.</a:t>
            </a:r>
          </a:p>
          <a:p>
            <a:pPr marL="285750" indent="-285750" algn="just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it-IT" sz="16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 dinamica indotta da Covid e caro bollette nel 2020-22 (+5 mld. circa), non più sostenuta dai trasferimenti straordinari, si stabilizzerà su valori comunque più elevati rispetto al 2019 per effetto dell’inflazione più recente e degli aumenti contrattuali</a:t>
            </a:r>
          </a:p>
          <a:p>
            <a:pPr marL="266700" algn="just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endParaRPr lang="it-IT" sz="1600" b="1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048F330C-B296-73BF-007D-8FA4AA263E4F}"/>
              </a:ext>
            </a:extLst>
          </p:cNvPr>
          <p:cNvGrpSpPr/>
          <p:nvPr/>
        </p:nvGrpSpPr>
        <p:grpSpPr>
          <a:xfrm>
            <a:off x="6320888" y="1379567"/>
            <a:ext cx="4823361" cy="4098866"/>
            <a:chOff x="4466503" y="1857120"/>
            <a:chExt cx="4483347" cy="3661566"/>
          </a:xfrm>
        </p:grpSpPr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97B5108A-4F7A-B65B-1E72-F0045C392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66503" y="2172591"/>
              <a:ext cx="4483347" cy="3246068"/>
            </a:xfrm>
            <a:prstGeom prst="rect">
              <a:avLst/>
            </a:prstGeom>
          </p:spPr>
        </p:pic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256429F4-30CB-FCDE-BA7D-FF89A08EA36A}"/>
                </a:ext>
              </a:extLst>
            </p:cNvPr>
            <p:cNvSpPr txBox="1"/>
            <p:nvPr/>
          </p:nvSpPr>
          <p:spPr>
            <a:xfrm>
              <a:off x="4749980" y="1857120"/>
              <a:ext cx="388157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sz="1100" b="1" i="1" dirty="0">
                  <a:solidFill>
                    <a:srgbClr val="2F5496">
                      <a:lumMod val="50000"/>
                    </a:srgb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Dinamica spesa corrente comunale 2010-2019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sz="1100" b="1" i="1" dirty="0">
                  <a:solidFill>
                    <a:srgbClr val="2F5496">
                      <a:lumMod val="50000"/>
                    </a:srgb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escluse RSS Nord, indice 2010 = 100</a:t>
              </a:r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037C57E4-F38E-6550-4E8C-3841FFBE2B77}"/>
                </a:ext>
              </a:extLst>
            </p:cNvPr>
            <p:cNvSpPr txBox="1"/>
            <p:nvPr/>
          </p:nvSpPr>
          <p:spPr>
            <a:xfrm>
              <a:off x="5533605" y="5318631"/>
              <a:ext cx="2314323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sz="700" b="1" i="1" dirty="0">
                  <a:solidFill>
                    <a:srgbClr val="2F5496">
                      <a:lumMod val="50000"/>
                    </a:srgb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Fonte: elaborazioni IFEL su dati MINT, BDAP e ISTAT</a:t>
              </a:r>
              <a:endParaRPr lang="it-IT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ADE2996-6FA9-4CCB-C121-716787449739}"/>
              </a:ext>
            </a:extLst>
          </p:cNvPr>
          <p:cNvSpPr txBox="1"/>
          <p:nvPr/>
        </p:nvSpPr>
        <p:spPr>
          <a:xfrm>
            <a:off x="700216" y="202687"/>
            <a:ext cx="8507288" cy="80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indent="0" algn="just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None/>
              <a:defRPr sz="2400" b="1" i="0" kern="10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/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/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/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9pPr>
          </a:lstStyle>
          <a:p>
            <a:pPr algn="l"/>
            <a:r>
              <a:rPr lang="it-IT" dirty="0"/>
              <a:t>La dinamica di lungo periodo delle spese comunali</a:t>
            </a:r>
            <a:br>
              <a:rPr lang="it-IT" dirty="0"/>
            </a:br>
            <a:r>
              <a:rPr lang="it-IT" dirty="0"/>
              <a:t>e l’insorgere dell’inflazione (ante Covid)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FA8E987-CF9F-FF89-6A18-D8B4B490A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3121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124421-D419-96B5-CE90-CBE7EE779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5"/>
            <a:ext cx="10972800" cy="72546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ct val="100000"/>
              <a:buFont typeface="Wingdings" pitchFamily="2" charset="2"/>
              <a:buNone/>
            </a:pPr>
            <a:r>
              <a:rPr lang="it-IT" sz="2800" b="1" kern="100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 spesa comunale nel medio periodo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BF2C100-17F5-7F45-A7A1-CC734DBA4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" y="1497702"/>
            <a:ext cx="4562991" cy="386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000" b="1" dirty="0"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spesa dei Comuni è stabile o in riduzione</a:t>
            </a: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anche severa se si considera l’impennata dell’inflazione tra il 2022 e il 2023. La figura mostra l’andamento della spesa totale e di quella corrente in rapporto con il PIL nel periodo 2010-2022.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000" dirty="0">
                <a:latin typeface="Aptos Narrow" panose="020B0004020202020204" pitchFamily="34" charset="0"/>
                <a:cs typeface="Times New Roman" panose="02020603050405020304" pitchFamily="18" charset="0"/>
              </a:rPr>
              <a:t>L’effetto dei trasferimenti straordinari da pandemia e crisi energetica tende a rientrare, anche se </a:t>
            </a:r>
            <a:r>
              <a:rPr lang="it-IT" altLang="it-IT" sz="20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alcune misure </a:t>
            </a:r>
            <a:r>
              <a:rPr lang="it-IT" altLang="it-IT" sz="2000" dirty="0">
                <a:latin typeface="Aptos Narrow" panose="020B0004020202020204" pitchFamily="34" charset="0"/>
                <a:cs typeface="Times New Roman" panose="02020603050405020304" pitchFamily="18" charset="0"/>
              </a:rPr>
              <a:t>straordinarie </a:t>
            </a:r>
            <a:r>
              <a:rPr lang="it-IT" altLang="it-IT" sz="2000" b="1" dirty="0">
                <a:latin typeface="Aptos Narrow" panose="020B0004020202020204" pitchFamily="34" charset="0"/>
                <a:cs typeface="Times New Roman" panose="02020603050405020304" pitchFamily="18" charset="0"/>
              </a:rPr>
              <a:t>hanno prodotto effetti più duraturi </a:t>
            </a:r>
            <a:r>
              <a:rPr lang="it-IT" altLang="it-IT" sz="2000" dirty="0">
                <a:latin typeface="Aptos Narrow" panose="020B0004020202020204" pitchFamily="34" charset="0"/>
                <a:cs typeface="Times New Roman" panose="02020603050405020304" pitchFamily="18" charset="0"/>
              </a:rPr>
              <a:t>(ved. slide seguenti)</a:t>
            </a:r>
            <a:endParaRPr kumimoji="0" lang="it-IT" altLang="it-IT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Narrow" panose="020B0004020202020204" pitchFamily="34" charset="0"/>
            </a:endParaRPr>
          </a:p>
        </p:txBody>
      </p:sp>
      <p:pic>
        <p:nvPicPr>
          <p:cNvPr id="3073" name="Immagine 15" descr="Immagine che contiene testo, schermata, linea, Diagramma&#10;&#10;Descrizione generata automaticamente">
            <a:extLst>
              <a:ext uri="{FF2B5EF4-FFF2-40B4-BE49-F238E27FC236}">
                <a16:creationId xmlns:a16="http://schemas.microsoft.com/office/drawing/2014/main" id="{162B7A77-0060-6FAF-7AC5-4733505BE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830" y="1323666"/>
            <a:ext cx="6207570" cy="414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281EDC2-2AAD-9126-611B-BCD8E0D22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4830" y="5435827"/>
            <a:ext cx="403691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kumimoji="0" lang="it-IT" altLang="it-IT" sz="8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onte. Elaborazioni IFEL su dati ISTAT e BDAP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7D7DD1-33EF-03EF-C2D0-00F5FC0B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659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5238912-3432-EF9B-FCAC-5743381A2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 nuova </a:t>
            </a:r>
            <a:r>
              <a:rPr lang="it-IT" sz="44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governance </a:t>
            </a:r>
            <a:r>
              <a:rPr lang="it-IT" sz="4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UE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F85AE5EC-F9FD-FA2A-6929-26A3A39C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971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77E4E3-ECD4-B769-E8D0-808DB3A45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2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ct val="100000"/>
              <a:buFont typeface="Wingdings" pitchFamily="2" charset="2"/>
            </a:pPr>
            <a:r>
              <a:rPr lang="it-IT" sz="2800" b="1" kern="100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… e in confronto con la spesa statale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D8336D-9AE9-DA0D-8F7A-C2CFA5EB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30</a:t>
            </a:fld>
            <a:endParaRPr lang="it-IT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9AD1E03-7A11-9E73-1AB5-948ABF11B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08653"/>
            <a:ext cx="3676650" cy="213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figura mette a confronto la spesa corrente comunale e quella statale con il valore della moneta tra il 2010 e il 2023, fatto 100 il rispettivo valore 2010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Nella dinamica recente la spesa statale supera l’incremento dei prezzi, mentre la spesa comunale resta di gran lunga inferiore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magine 1">
            <a:extLst>
              <a:ext uri="{FF2B5EF4-FFF2-40B4-BE49-F238E27FC236}">
                <a16:creationId xmlns:a16="http://schemas.microsoft.com/office/drawing/2014/main" id="{315B21A6-1BBD-0D7D-B7ED-D812F7620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5" y="1460502"/>
            <a:ext cx="6124575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DD221958-DD28-B2C5-1620-22C5A3630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2" y="5260977"/>
            <a:ext cx="6124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Fonte. Elaborazioni IFEL su dati ISTAT, SIOPE e BDAP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N.B. : Le spese sono quelle che concorrono all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equilibrio corrente: spese correnti e rimborso di prestiti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768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3438A1E-0611-0D68-7EE3-773C8CA27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1800" b="1" i="1"/>
              <a:t>	</a:t>
            </a:r>
            <a:r>
              <a:rPr lang="it-IT" altLang="it-IT" sz="2400" b="1" i="1"/>
              <a:t>			</a:t>
            </a:r>
            <a:endParaRPr lang="it-IT" altLang="it-IT" sz="2400" b="1" i="1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1883ECE-22F2-0B17-3D6C-7D9C3D591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7882" y="1170202"/>
            <a:ext cx="10091350" cy="252859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periodo pre e post pandemia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riduce il numero degli enti in disavanzo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(da 1.550 a 1.100 circa) e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cresce l’importo degli avanzi liberi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(da 3,6 a 5,4 mld.)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casi di sofferenza si concentrano nel Centro-Sud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con una dinamica di rientro ora più significativa, grazie in primo luogo ai contributi speciali per tale fine concessi dallo Stato e per effetto delle sospensioni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rinegoziazioni mutui intervenute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sostegno dello Stato ai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casi di sofferenza finanziaria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dovrebbe però auspicabilmente continuare e diffondersi anche tra i Comuni medio-piccoli, attraverso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ulteriori contributi </a:t>
            </a:r>
            <a:r>
              <a:rPr lang="it-IT" sz="1600" b="1" i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 hoc</a:t>
            </a:r>
            <a:r>
              <a:rPr lang="it-IT" sz="1600" i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operando una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riforma organica del Titolo VIII Tuel</a:t>
            </a:r>
            <a:r>
              <a:rPr lang="it-IT" sz="16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 qui disattesa, per governare più efficacemente i </a:t>
            </a:r>
            <a:r>
              <a:rPr lang="it-IT" sz="16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casi di dissesto e predissesto</a:t>
            </a:r>
            <a:endParaRPr lang="it-IT" sz="1800" kern="1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55D0D34-EABA-3BCC-FDDA-5CF6B9164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82" y="332817"/>
            <a:ext cx="8136977" cy="481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indent="0" algn="just" eaLnBrk="1" hangingPunct="1"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ct val="100000"/>
              <a:buFont typeface="Wingdings" pitchFamily="2" charset="2"/>
              <a:buNone/>
              <a:defRPr sz="2400" b="1" i="1" kern="10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latin typeface="+mn-lt"/>
                <a:cs typeface="+mn-cs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latin typeface="+mn-lt"/>
                <a:cs typeface="+mn-cs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latin typeface="+mn-lt"/>
                <a:cs typeface="+mn-cs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it-IT" i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Avanzi e disavanzi nel comparto comunale …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0C4EC66-A786-6B15-9812-394159EAA40B}"/>
              </a:ext>
            </a:extLst>
          </p:cNvPr>
          <p:cNvSpPr txBox="1"/>
          <p:nvPr/>
        </p:nvSpPr>
        <p:spPr>
          <a:xfrm>
            <a:off x="8601075" y="5603138"/>
            <a:ext cx="303440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700" b="1" i="1" dirty="0">
                <a:solidFill>
                  <a:srgbClr val="2F5496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Fonte: elaborazioni IFEL su dati BDAP</a:t>
            </a:r>
            <a:endParaRPr lang="it-IT" sz="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A4023BD-448D-B8E7-258F-EFFACB264C4E}"/>
              </a:ext>
            </a:extLst>
          </p:cNvPr>
          <p:cNvSpPr txBox="1"/>
          <p:nvPr/>
        </p:nvSpPr>
        <p:spPr>
          <a:xfrm>
            <a:off x="3872388" y="3711427"/>
            <a:ext cx="1412748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100" b="1" i="1" dirty="0">
                <a:solidFill>
                  <a:srgbClr val="004B6B"/>
                </a:solidFill>
                <a:latin typeface="Arial Narrow" panose="020B0606020202030204" pitchFamily="34" charset="0"/>
                <a:cs typeface="Arial"/>
              </a:rPr>
              <a:t>Casi di avanzo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FF04DAE-600E-5285-5888-F3EFDA86C5ED}"/>
              </a:ext>
            </a:extLst>
          </p:cNvPr>
          <p:cNvSpPr txBox="1"/>
          <p:nvPr/>
        </p:nvSpPr>
        <p:spPr>
          <a:xfrm>
            <a:off x="8188485" y="3696490"/>
            <a:ext cx="1412748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100" b="1" i="1" dirty="0">
                <a:solidFill>
                  <a:srgbClr val="004B6B"/>
                </a:solidFill>
                <a:latin typeface="Arial Narrow" panose="020B0606020202030204" pitchFamily="34" charset="0"/>
                <a:cs typeface="Arial"/>
              </a:rPr>
              <a:t>Casi di disavanzo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3287925-0839-E791-5956-D65D64182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88" y="4032382"/>
            <a:ext cx="10953824" cy="1590455"/>
          </a:xfrm>
          <a:prstGeom prst="rect">
            <a:avLst/>
          </a:prstGeom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07A408-7E0D-54CB-9E10-760F1DD3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300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57EAC-76E5-C144-E56E-3811A7984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B6746C7-EB55-88D7-452A-C26D3D51C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1800" b="1" i="1" dirty="0"/>
              <a:t>	</a:t>
            </a:r>
            <a:r>
              <a:rPr lang="it-IT" altLang="it-IT" sz="2400" b="1" i="1" dirty="0"/>
              <a:t>			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7819A42-0640-05DE-980A-5A28E5FA55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4651" y="1124743"/>
            <a:ext cx="9862776" cy="136128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Anche in Liguria </a:t>
            </a: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periodo pre e post pandemia </a:t>
            </a: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riduce il numero degli enti in disavanzo</a:t>
            </a: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(da 24 a 14) e </a:t>
            </a: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cresce l’importo degli avanzi liberi</a:t>
            </a: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da 96 mln. a 157 mln.)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casi di sofferenza (6%) </a:t>
            </a: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concentrano </a:t>
            </a: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particolare</a:t>
            </a: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 gli </a:t>
            </a: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 piccoli</a:t>
            </a: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(meno di 5mila abitanti) e i </a:t>
            </a:r>
            <a:r>
              <a:rPr lang="it-IT" sz="1800" b="1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 di medie dimensioni</a:t>
            </a:r>
            <a:r>
              <a:rPr lang="it-IT" sz="18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(tra 10mila e 60mila abitanti)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4D96CE8-936D-ED85-1418-B762A8F0D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651" y="361830"/>
            <a:ext cx="8136977" cy="481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None/>
              <a:defRPr sz="2400" b="1" i="0" kern="10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/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/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/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9pPr>
          </a:lstStyle>
          <a:p>
            <a:r>
              <a:rPr lang="it-IT" dirty="0"/>
              <a:t>… Il dettaglio ligure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21F0196-B6DD-91EC-1BA8-7A1FA0D4C5AD}"/>
              </a:ext>
            </a:extLst>
          </p:cNvPr>
          <p:cNvSpPr txBox="1"/>
          <p:nvPr/>
        </p:nvSpPr>
        <p:spPr>
          <a:xfrm>
            <a:off x="4038600" y="2808419"/>
            <a:ext cx="1533212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i="1" dirty="0">
                <a:solidFill>
                  <a:srgbClr val="004B6B"/>
                </a:solidFill>
                <a:latin typeface="Arial Narrow" panose="020B0606020202030204" pitchFamily="34" charset="0"/>
                <a:cs typeface="Arial"/>
              </a:rPr>
              <a:t>Casi di avanzo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5BEBC36-63A8-D227-609B-CF66B7F93A64}"/>
              </a:ext>
            </a:extLst>
          </p:cNvPr>
          <p:cNvSpPr txBox="1"/>
          <p:nvPr/>
        </p:nvSpPr>
        <p:spPr>
          <a:xfrm>
            <a:off x="8153400" y="2808419"/>
            <a:ext cx="1533212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i="1" dirty="0">
                <a:solidFill>
                  <a:srgbClr val="004B6B"/>
                </a:solidFill>
                <a:latin typeface="Arial Narrow" panose="020B0606020202030204" pitchFamily="34" charset="0"/>
                <a:cs typeface="Arial"/>
              </a:rPr>
              <a:t>Casi di disavanzo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F14FE6C-C460-6E38-AAE4-8A42404C3CA3}"/>
              </a:ext>
            </a:extLst>
          </p:cNvPr>
          <p:cNvSpPr txBox="1"/>
          <p:nvPr/>
        </p:nvSpPr>
        <p:spPr>
          <a:xfrm>
            <a:off x="4805206" y="5372449"/>
            <a:ext cx="303440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700" b="1" i="1" dirty="0">
                <a:solidFill>
                  <a:srgbClr val="2F5496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Fonte: elaborazioni IFEL su dati BDAP</a:t>
            </a:r>
            <a:endParaRPr lang="it-IT" sz="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numero diapositiva 9">
            <a:extLst>
              <a:ext uri="{FF2B5EF4-FFF2-40B4-BE49-F238E27FC236}">
                <a16:creationId xmlns:a16="http://schemas.microsoft.com/office/drawing/2014/main" id="{656F28D1-15FC-ED5D-2A55-6CF87D9A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32</a:t>
            </a:fld>
            <a:endParaRPr lang="it-IT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AB944F6-465B-638D-94B7-A87DE3D50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000" y="3219996"/>
            <a:ext cx="9792000" cy="214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3254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BC1202-EB73-3876-39FF-CF261FFC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72231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ct val="100000"/>
              <a:buFont typeface="Wingdings" pitchFamily="2" charset="2"/>
              <a:buNone/>
            </a:pPr>
            <a:r>
              <a:rPr lang="it-IT" sz="2800" b="1" kern="100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Accertamenti/impegni e accantonamenti</a:t>
            </a:r>
          </a:p>
        </p:txBody>
      </p:sp>
      <p:pic>
        <p:nvPicPr>
          <p:cNvPr id="5121" name="Immagine 1">
            <a:extLst>
              <a:ext uri="{FF2B5EF4-FFF2-40B4-BE49-F238E27FC236}">
                <a16:creationId xmlns:a16="http://schemas.microsoft.com/office/drawing/2014/main" id="{C218A8BB-C9FF-9F8F-477F-4DA37D409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8" y="1712119"/>
            <a:ext cx="6293522" cy="343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EA2E9D1A-F259-A9E9-E439-F4ADDE84A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262361"/>
            <a:ext cx="4695824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</a:t>
            </a: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FCDE da accantonare in previsione costituisce un elemento restrittivo di carattere strutturale</a:t>
            </a: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dovuto alla nuova contabilità, che svolge – quanto a risultati ed impatti di carattere economico e finanziario – la stessa funzione degli obblighi di avanzo disciplinati dal vecchio patto di stabilità interno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tratta, peraltro, di una </a:t>
            </a: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grandezza</a:t>
            </a: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peculiare del comparto comunale</a:t>
            </a: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in quanto diversamente dagli altri comparti territoriali è quello più dotato di risorse correnti proprie gestite direttamente e quindi </a:t>
            </a: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più colpito dai fenomeni di mancata riscossione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Narrow" panose="020B000402020202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</a:rPr>
              <a:t>FCDE e disavanzi sono più fortemente concentrati nel centro-sud, ma anche la formazione di avanzi è fortemente presente nelle aree più critiche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lang="it-IT" altLang="it-IT" sz="1400" dirty="0">
                <a:latin typeface="Aptos Narrow" panose="020B0004020202020204" pitchFamily="34" charset="0"/>
              </a:rPr>
              <a:t>Pertanto, sia la crescita (forse eccessiva) del </a:t>
            </a:r>
            <a:r>
              <a:rPr lang="it-IT" altLang="it-IT" sz="1400" b="1" dirty="0">
                <a:latin typeface="Aptos Narrow" panose="020B0004020202020204" pitchFamily="34" charset="0"/>
              </a:rPr>
              <a:t>FCDE</a:t>
            </a:r>
            <a:r>
              <a:rPr lang="it-IT" altLang="it-IT" sz="1400" dirty="0">
                <a:latin typeface="Aptos Narrow" panose="020B0004020202020204" pitchFamily="34" charset="0"/>
              </a:rPr>
              <a:t> che la formazione di </a:t>
            </a:r>
            <a:r>
              <a:rPr lang="it-IT" altLang="it-IT" sz="1400" b="1" dirty="0">
                <a:latin typeface="Aptos Narrow" panose="020B0004020202020204" pitchFamily="34" charset="0"/>
              </a:rPr>
              <a:t>avanzi liberi</a:t>
            </a:r>
            <a:r>
              <a:rPr lang="it-IT" altLang="it-IT" sz="1400" dirty="0">
                <a:latin typeface="Aptos Narrow" panose="020B0004020202020204" pitchFamily="34" charset="0"/>
              </a:rPr>
              <a:t> nel tempo dovrebbero costituire </a:t>
            </a:r>
            <a:r>
              <a:rPr lang="it-IT" altLang="it-IT" sz="1400" b="1" dirty="0">
                <a:latin typeface="Aptos Narrow" panose="020B0004020202020204" pitchFamily="34" charset="0"/>
              </a:rPr>
              <a:t>elementi di riflessione per un rafforzamento della capacità di spesa a regole e risorse date</a:t>
            </a:r>
            <a:endParaRPr kumimoji="0" lang="it-IT" alt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7D29CA7-684D-41F6-2B95-485BF42C5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8" y="1202234"/>
            <a:ext cx="104679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prospetto riporta i grandi aggregati che concorrono all’equilibrio corrente dei Comuni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9D87AEE-4C76-2FCC-228A-1E62C8AD8D15}"/>
              </a:ext>
            </a:extLst>
          </p:cNvPr>
          <p:cNvSpPr txBox="1"/>
          <p:nvPr/>
        </p:nvSpPr>
        <p:spPr>
          <a:xfrm>
            <a:off x="609598" y="5145881"/>
            <a:ext cx="54102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Fonte: elaborazioni IFEL su dati BDAP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CC8A31B-6FF7-C49B-AF72-B161DB07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0012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F45A41-5971-3EB0-9214-EA6900918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5"/>
            <a:ext cx="10972800" cy="63658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ct val="100000"/>
              <a:buFont typeface="Wingdings" pitchFamily="2" charset="2"/>
              <a:buNone/>
            </a:pPr>
            <a:r>
              <a:rPr lang="it-IT" sz="2800" b="1" kern="100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Il peso crescente del FCDE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6FBAF6-4CED-A11B-EC10-BE27443EF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537" y="3862533"/>
            <a:ext cx="162897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Fonte: elaborazioni IFEL su dati Mef-BDA</a:t>
            </a:r>
            <a:endParaRPr kumimoji="0" lang="it-IT" altLang="it-IT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B4F1DB5-4A4C-7E39-F5D1-99451933C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9" y="1046067"/>
            <a:ext cx="1038189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miglioramento dei saldi non elimina tuttavia un’ampia area di sofferenza</a:t>
            </a: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nel cui ambito sono compresi circa 500 casi di crisi finanziaria conclamata (dissesti e “predissesti”), sintetizzabile nel seguente prospetto, relativo all’esercizio 2022, che mette in relazione la presenza di disavanzi con la dimensione del FCDE accantonato in fase previsionale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Narrow" panose="020B0004020202020204" pitchFamily="34" charset="0"/>
            </a:endParaRPr>
          </a:p>
        </p:txBody>
      </p:sp>
      <p:pic>
        <p:nvPicPr>
          <p:cNvPr id="4100" name="Immagine 5">
            <a:extLst>
              <a:ext uri="{FF2B5EF4-FFF2-40B4-BE49-F238E27FC236}">
                <a16:creationId xmlns:a16="http://schemas.microsoft.com/office/drawing/2014/main" id="{00047DDF-EA10-59E3-156C-9AE08045B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04" y="1787779"/>
            <a:ext cx="9832708" cy="240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CCD8A362-AD81-1440-52C9-2AEE3CB24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5" y="4110277"/>
            <a:ext cx="10229850" cy="1918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L’area di sofferenza riguarda il 16% dei Comuni (dato sottostimato per la mancanza di diverse decine di enti al momento dell’elaborazione) ed è fortemente concentrata nel Sud, dove la quota di enti in disavanzo cresce al 34%. Peraltro, il 75% delle crisi conclamate si verifica nelle regioni Campania, Calabria e Sicilia. Sia le crisi conclamate che i disavanzi tendono a toccare anche ampie aree del Centro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Narrow" panose="020B000402020202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Alla presenza di disavanzo si associa in modo piuttosto sistematico un valore molto elevato del FCDE, con incidenza media pari al 12% sulle entrate correnti (con un FCDE pro capite di 135 euro), a fronte del 5% medio tra i Comuni in avanzo (57 euro pro capite)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Queste differenze, oltre a spingere verso </a:t>
            </a: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strumenti di incentivazione e rafforzamento della capacità di riscossione</a:t>
            </a: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mostrano </a:t>
            </a: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difficoltà di trasporre sui singoli enti locali criteri lineari di controllo della spesa</a:t>
            </a: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che anche sotto il profilo equitativo costituirebbero un freno insostenibile per gli enti meno dotati di risorse proprie, anche per effetto delle attuali difficoltà di riscossione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B007388-818B-CB3A-D93D-341E2380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96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596F6-97D0-0F5A-5FC6-A329EBA8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9228"/>
          </a:xfrm>
        </p:spPr>
        <p:txBody>
          <a:bodyPr>
            <a:normAutofit/>
          </a:bodyPr>
          <a:lstStyle/>
          <a:p>
            <a:r>
              <a:rPr lang="it-IT" altLang="it-IT" sz="3200" b="1" dirty="0">
                <a:solidFill>
                  <a:schemeClr val="accent1"/>
                </a:solidFill>
              </a:rPr>
              <a:t>I negoziati sulla riforma della </a:t>
            </a:r>
            <a:br>
              <a:rPr lang="it-IT" altLang="it-IT" sz="3200" b="1" dirty="0">
                <a:solidFill>
                  <a:schemeClr val="accent1"/>
                </a:solidFill>
              </a:rPr>
            </a:br>
            <a:r>
              <a:rPr lang="it-IT" altLang="it-IT" sz="3200" b="1" dirty="0">
                <a:solidFill>
                  <a:schemeClr val="accent1"/>
                </a:solidFill>
              </a:rPr>
              <a:t>Governance economica europea 1/2</a:t>
            </a:r>
            <a:endParaRPr lang="it-IT" sz="3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A90330-D52B-C410-DAB0-52215C80F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6722-C68C-4EF3-8EAE-434073FA5041}" type="slidenum">
              <a:rPr lang="it-IT" smtClean="0"/>
              <a:t>4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1622C09E-AFBD-74A6-0EE6-6DD2DF54A1DA}"/>
              </a:ext>
            </a:extLst>
          </p:cNvPr>
          <p:cNvSpPr txBox="1">
            <a:spLocks/>
          </p:cNvSpPr>
          <p:nvPr/>
        </p:nvSpPr>
        <p:spPr>
          <a:xfrm>
            <a:off x="838200" y="1527921"/>
            <a:ext cx="10515600" cy="44551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latin typeface="Aptos Narrow" panose="020B0004020202020204" pitchFamily="34" charset="0"/>
              </a:rPr>
              <a:t>L’</a:t>
            </a:r>
            <a:r>
              <a:rPr lang="it-IT" sz="2400" b="1" dirty="0">
                <a:latin typeface="Aptos Narrow" panose="020B0004020202020204" pitchFamily="34" charset="0"/>
              </a:rPr>
              <a:t>accordo del 20 dicembre 2023 (Consiglio Ecofin) </a:t>
            </a:r>
            <a:r>
              <a:rPr lang="it-IT" sz="2400" dirty="0">
                <a:latin typeface="Aptos Narrow" panose="020B0004020202020204" pitchFamily="34" charset="0"/>
              </a:rPr>
              <a:t>comprende il mandato per negoziati con il Parlamento europeo per la revisione del Patto di stabilità e crescita con riferimento a:</a:t>
            </a:r>
            <a:endParaRPr lang="it-IT" sz="2400" b="1" dirty="0">
              <a:latin typeface="Aptos Narrow" panose="020B0004020202020204" pitchFamily="34" charset="0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t-IT" sz="1800" dirty="0">
                <a:latin typeface="Aptos Narrow" panose="020B0004020202020204" pitchFamily="34" charset="0"/>
              </a:rPr>
              <a:t>regolamento integrativo / sostitutivo del reg CE 1466/97 («braccio preventivo» del Patto)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2"/>
            </a:pPr>
            <a:r>
              <a:rPr lang="it-IT" sz="1800" dirty="0">
                <a:latin typeface="Aptos Narrow" panose="020B0004020202020204" pitchFamily="34" charset="0"/>
              </a:rPr>
              <a:t>modifica del regolamento CE 1467/97 («braccio correttivo» del Patto)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2"/>
            </a:pPr>
            <a:r>
              <a:rPr lang="it-IT" sz="1800" dirty="0">
                <a:latin typeface="Aptos Narrow" panose="020B0004020202020204" pitchFamily="34" charset="0"/>
              </a:rPr>
              <a:t>modifica della direttiva 2011/85/UE relativa ai requisiti per i quadri nazionali di bilancio</a:t>
            </a:r>
          </a:p>
          <a:p>
            <a:pPr marR="0" algn="just" defTabSz="914400" latinLnBrk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sz="2400" dirty="0">
                <a:latin typeface="Aptos Narrow" panose="020B0004020202020204" pitchFamily="34" charset="0"/>
              </a:rPr>
              <a:t>Non vengono modificati i trattati e rimangono </a:t>
            </a:r>
            <a:r>
              <a:rPr lang="it-IT" sz="2400" b="1" dirty="0">
                <a:latin typeface="Aptos Narrow" panose="020B0004020202020204" pitchFamily="34" charset="0"/>
              </a:rPr>
              <a:t>inalterati i noti parametri di riferimento</a:t>
            </a:r>
            <a:r>
              <a:rPr lang="it-IT" sz="2400" dirty="0">
                <a:latin typeface="Aptos Narrow" panose="020B0004020202020204" pitchFamily="34" charset="0"/>
              </a:rPr>
              <a:t>: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b="1" dirty="0">
                <a:latin typeface="Aptos Narrow" panose="020B0004020202020204" pitchFamily="34" charset="0"/>
              </a:rPr>
              <a:t>3%</a:t>
            </a:r>
            <a:r>
              <a:rPr lang="it-IT" sz="1800" dirty="0">
                <a:latin typeface="Aptos Narrow" panose="020B0004020202020204" pitchFamily="34" charset="0"/>
              </a:rPr>
              <a:t> per il rapporto tra il disavanzo pubblico e il PIL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b="1" dirty="0">
                <a:latin typeface="Aptos Narrow" panose="020B0004020202020204" pitchFamily="34" charset="0"/>
              </a:rPr>
              <a:t>60% </a:t>
            </a:r>
            <a:r>
              <a:rPr lang="it-IT" sz="1800" dirty="0">
                <a:latin typeface="Aptos Narrow" panose="020B0004020202020204" pitchFamily="34" charset="0"/>
              </a:rPr>
              <a:t>per il rapporto tra il debito pubblico e il PIL</a:t>
            </a:r>
          </a:p>
          <a:p>
            <a:pPr marL="268288" marR="0" indent="0" defTabSz="914400" latinLnBrk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lang="it-IT" sz="2400" dirty="0">
                <a:latin typeface="Aptos Narrow" panose="020B0004020202020204" pitchFamily="34" charset="0"/>
              </a:rPr>
              <a:t>per non dover ripercorrere le complesse e rischiose procedure di approvazione</a:t>
            </a:r>
          </a:p>
        </p:txBody>
      </p:sp>
    </p:spTree>
    <p:extLst>
      <p:ext uri="{BB962C8B-B14F-4D97-AF65-F5344CB8AC3E}">
        <p14:creationId xmlns:p14="http://schemas.microsoft.com/office/powerpoint/2010/main" val="192429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E3B455-1B6F-D3E2-273A-A581890C7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4734"/>
          </a:xfrm>
        </p:spPr>
        <p:txBody>
          <a:bodyPr>
            <a:normAutofit/>
          </a:bodyPr>
          <a:lstStyle/>
          <a:p>
            <a:r>
              <a:rPr lang="it-IT" altLang="it-IT" sz="3200" b="1" dirty="0">
                <a:solidFill>
                  <a:schemeClr val="accent1"/>
                </a:solidFill>
              </a:rPr>
              <a:t>I negoziati sulla riforma della </a:t>
            </a:r>
            <a:br>
              <a:rPr lang="it-IT" altLang="it-IT" sz="3200" b="1" dirty="0">
                <a:solidFill>
                  <a:schemeClr val="accent1"/>
                </a:solidFill>
              </a:rPr>
            </a:br>
            <a:r>
              <a:rPr lang="it-IT" altLang="it-IT" sz="3200" b="1" dirty="0">
                <a:solidFill>
                  <a:schemeClr val="accent1"/>
                </a:solidFill>
              </a:rPr>
              <a:t>Governance economica europea 2/2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D2931A-2E54-C0A9-E050-6AC0E1849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1483841"/>
            <a:ext cx="10515600" cy="457882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latin typeface="Aptos Narrow" panose="020B0004020202020204" pitchFamily="34" charset="0"/>
              </a:rPr>
              <a:t>La successiva </a:t>
            </a:r>
            <a:r>
              <a:rPr lang="it-IT" sz="2400" b="1" dirty="0">
                <a:latin typeface="Aptos Narrow" panose="020B0004020202020204" pitchFamily="34" charset="0"/>
              </a:rPr>
              <a:t>negoziazione</a:t>
            </a:r>
            <a:r>
              <a:rPr lang="it-IT" sz="2400" dirty="0">
                <a:latin typeface="Aptos Narrow" panose="020B0004020202020204" pitchFamily="34" charset="0"/>
              </a:rPr>
              <a:t> (Trilogo Commissione-Consiglio-Parlamento europei) si è </a:t>
            </a:r>
            <a:r>
              <a:rPr lang="it-IT" sz="2400" b="1" dirty="0">
                <a:latin typeface="Aptos Narrow" panose="020B0004020202020204" pitchFamily="34" charset="0"/>
              </a:rPr>
              <a:t>conclusa il 10 febbraio 2024</a:t>
            </a:r>
            <a:r>
              <a:rPr lang="it-IT" sz="2400" dirty="0">
                <a:latin typeface="Aptos Narrow" panose="020B0004020202020204" pitchFamily="34" charset="0"/>
              </a:rPr>
              <a:t> con un accordo politico che ha enfatizzato alcuni aspetti: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dirty="0"/>
              <a:t>e</a:t>
            </a:r>
            <a:r>
              <a:rPr lang="it-IT" sz="1800" dirty="0">
                <a:latin typeface="Aptos Narrow" panose="020B0004020202020204" pitchFamily="34" charset="0"/>
              </a:rPr>
              <a:t>sigenza di assicurare un </a:t>
            </a:r>
            <a:r>
              <a:rPr lang="it-IT" sz="1800" b="1" dirty="0">
                <a:latin typeface="Aptos Narrow" panose="020B0004020202020204" pitchFamily="34" charset="0"/>
              </a:rPr>
              <a:t>ambiente favorevole agli investimenti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b="1" dirty="0"/>
              <a:t>v</a:t>
            </a:r>
            <a:r>
              <a:rPr lang="it-IT" sz="1800" b="1" dirty="0">
                <a:latin typeface="Aptos Narrow" panose="020B0004020202020204" pitchFamily="34" charset="0"/>
              </a:rPr>
              <a:t>alorizzare la dimensione sociale</a:t>
            </a:r>
            <a:r>
              <a:rPr lang="it-IT" sz="1800" dirty="0">
                <a:latin typeface="Aptos Narrow" panose="020B0004020202020204" pitchFamily="34" charset="0"/>
              </a:rPr>
              <a:t> tra i parametri di monitoraggio e definizione degli obiettivi nazionali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dirty="0"/>
              <a:t>d</a:t>
            </a:r>
            <a:r>
              <a:rPr lang="it-IT" sz="1800" dirty="0">
                <a:latin typeface="Aptos Narrow" panose="020B0004020202020204" pitchFamily="34" charset="0"/>
              </a:rPr>
              <a:t>efinire un </a:t>
            </a:r>
            <a:r>
              <a:rPr lang="it-IT" sz="1800" b="1" dirty="0">
                <a:latin typeface="Aptos Narrow" panose="020B0004020202020204" pitchFamily="34" charset="0"/>
              </a:rPr>
              <a:t>processo</a:t>
            </a:r>
            <a:r>
              <a:rPr lang="it-IT" sz="1800" dirty="0">
                <a:latin typeface="Aptos Narrow" panose="020B0004020202020204" pitchFamily="34" charset="0"/>
              </a:rPr>
              <a:t> di dialogo tra </a:t>
            </a:r>
            <a:r>
              <a:rPr lang="it-IT" sz="1800" b="1" dirty="0">
                <a:latin typeface="Aptos Narrow" panose="020B0004020202020204" pitchFamily="34" charset="0"/>
              </a:rPr>
              <a:t>Stato membro e Commissione</a:t>
            </a:r>
            <a:r>
              <a:rPr lang="it-IT" sz="1800" dirty="0">
                <a:latin typeface="Aptos Narrow" panose="020B0004020202020204" pitchFamily="34" charset="0"/>
              </a:rPr>
              <a:t> per indicare la </a:t>
            </a:r>
            <a:r>
              <a:rPr lang="it-IT" sz="1800" b="1" dirty="0">
                <a:latin typeface="Aptos Narrow" panose="020B0004020202020204" pitchFamily="34" charset="0"/>
              </a:rPr>
              <a:t>«traiettoria di riferimento»</a:t>
            </a:r>
            <a:r>
              <a:rPr lang="it-IT" sz="1800" dirty="0">
                <a:latin typeface="Aptos Narrow" panose="020B0004020202020204" pitchFamily="34" charset="0"/>
              </a:rPr>
              <a:t> dei percorsi di convergenza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latin typeface="Aptos Narrow" panose="020B0004020202020204" pitchFamily="34" charset="0"/>
              </a:rPr>
              <a:t>La chiusura di questa procedura è avvenuta nel corso dell’estate 2024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latin typeface="Aptos Narrow" panose="020B0004020202020204" pitchFamily="34" charset="0"/>
              </a:rPr>
              <a:t>Gli approfondimenti tecnici sulla </a:t>
            </a:r>
            <a:r>
              <a:rPr lang="it-IT" sz="2400" b="1" dirty="0">
                <a:latin typeface="Aptos Narrow" panose="020B0004020202020204" pitchFamily="34" charset="0"/>
              </a:rPr>
              <a:t>declinazione nazionale dei nuovi schemi</a:t>
            </a:r>
            <a:r>
              <a:rPr lang="it-IT" sz="2400" dirty="0">
                <a:latin typeface="Aptos Narrow" panose="020B0004020202020204" pitchFamily="34" charset="0"/>
              </a:rPr>
              <a:t> sono stati svolti nell’ambito del MEF, con esiti delineati dal </a:t>
            </a:r>
            <a:r>
              <a:rPr lang="it-IT" sz="2400" b="1" dirty="0">
                <a:latin typeface="Aptos Narrow" panose="020B0004020202020204" pitchFamily="34" charset="0"/>
              </a:rPr>
              <a:t>Piano strutturale di bilancio 2025-2029</a:t>
            </a:r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None/>
            </a:pPr>
            <a:r>
              <a:rPr lang="it-IT" sz="2200" b="1" i="1" dirty="0">
                <a:solidFill>
                  <a:schemeClr val="accent1"/>
                </a:solidFill>
                <a:latin typeface="Aptos Narrow" panose="020B0004020202020204" pitchFamily="34" charset="0"/>
                <a:ea typeface="+mj-ea"/>
                <a:cs typeface="+mj-cs"/>
              </a:rPr>
              <a:t>Ma gli effetti normativi ed economico-finanziari della nuova Governance </a:t>
            </a:r>
            <a:br>
              <a:rPr lang="it-IT" sz="2200" b="1" i="1" dirty="0">
                <a:solidFill>
                  <a:schemeClr val="accent1"/>
                </a:solidFill>
                <a:latin typeface="Aptos Narrow" panose="020B0004020202020204" pitchFamily="34" charset="0"/>
                <a:ea typeface="+mj-ea"/>
                <a:cs typeface="+mj-cs"/>
              </a:rPr>
            </a:br>
            <a:r>
              <a:rPr lang="it-IT" sz="2200" b="1" i="1" dirty="0">
                <a:solidFill>
                  <a:schemeClr val="accent1"/>
                </a:solidFill>
                <a:latin typeface="Aptos Narrow" panose="020B0004020202020204" pitchFamily="34" charset="0"/>
                <a:ea typeface="+mj-ea"/>
                <a:cs typeface="+mj-cs"/>
              </a:rPr>
              <a:t>non sono declinati con specifico riferimento agli enti locali</a:t>
            </a:r>
          </a:p>
          <a:p>
            <a:endParaRPr lang="it-IT" sz="3200" dirty="0">
              <a:latin typeface="Aptos Narrow" panose="020B0004020202020204" pitchFamily="34" charset="0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CE16C-99C1-9B3A-A61F-7E8B08FC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47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73FF7D-90B4-AE29-686F-FF2806F36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393"/>
          </a:xfrm>
        </p:spPr>
        <p:txBody>
          <a:bodyPr>
            <a:normAutofit/>
          </a:bodyPr>
          <a:lstStyle/>
          <a:p>
            <a:r>
              <a:rPr lang="it-IT" altLang="it-IT" sz="3200" b="1" dirty="0">
                <a:solidFill>
                  <a:schemeClr val="accent1"/>
                </a:solidFill>
              </a:rPr>
              <a:t>Nuovi riferimenti per il controllo della convergenza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A80F6-16E2-CC02-AD99-A872AD923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8518"/>
            <a:ext cx="10648950" cy="495748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latin typeface="Aptos Narrow" panose="020B0004020202020204" pitchFamily="34" charset="0"/>
              </a:rPr>
              <a:t>Il nuovo </a:t>
            </a:r>
            <a:r>
              <a:rPr lang="it-IT" sz="1800" b="1" dirty="0">
                <a:latin typeface="Aptos Narrow" panose="020B0004020202020204" pitchFamily="34" charset="0"/>
              </a:rPr>
              <a:t>indicatore univoco</a:t>
            </a:r>
            <a:r>
              <a:rPr lang="it-IT" sz="1800" dirty="0">
                <a:latin typeface="Aptos Narrow" panose="020B0004020202020204" pitchFamily="34" charset="0"/>
              </a:rPr>
              <a:t>, oggetto di controllo ai fini del raggiungimento e mantenimento dei parametri di M</a:t>
            </a:r>
            <a:r>
              <a:rPr lang="it-IT" sz="1800" dirty="0"/>
              <a:t>a</a:t>
            </a:r>
            <a:r>
              <a:rPr lang="it-IT" sz="1800" dirty="0">
                <a:latin typeface="Aptos Narrow" panose="020B0004020202020204" pitchFamily="34" charset="0"/>
              </a:rPr>
              <a:t>astricht, è la </a:t>
            </a:r>
            <a:r>
              <a:rPr lang="it-IT" sz="1800" b="1" dirty="0">
                <a:latin typeface="Aptos Narrow" panose="020B0004020202020204" pitchFamily="34" charset="0"/>
              </a:rPr>
              <a:t>Spesa Primaria Netta, </a:t>
            </a:r>
            <a:r>
              <a:rPr lang="it-IT" sz="1800" dirty="0">
                <a:latin typeface="Aptos Narrow" panose="020B0004020202020204" pitchFamily="34" charset="0"/>
              </a:rPr>
              <a:t>valutato essenzialmente </a:t>
            </a:r>
            <a:r>
              <a:rPr lang="it-IT" sz="1800" b="1" dirty="0">
                <a:latin typeface="Aptos Narrow" panose="020B0004020202020204" pitchFamily="34" charset="0"/>
              </a:rPr>
              <a:t>in termini di tasso di crescita annuale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1800" i="1" dirty="0">
                <a:latin typeface="Aptos Narrow" panose="020B0004020202020204" pitchFamily="34" charset="0"/>
              </a:rPr>
              <a:t>La spesa pubblica al netto di: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700" i="1" dirty="0">
                <a:latin typeface="Aptos Narrow" panose="020B0004020202020204" pitchFamily="34" charset="0"/>
              </a:rPr>
              <a:t>spese per interessi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700" i="1" dirty="0">
                <a:latin typeface="Aptos Narrow" panose="020B0004020202020204" pitchFamily="34" charset="0"/>
              </a:rPr>
              <a:t>altre variabili di bilancio al di fuori del controllo del governo o dovute al ciclo economico, quali: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SzPct val="80000"/>
              <a:buFont typeface="Aptos" panose="020B0004020202020204" pitchFamily="34" charset="0"/>
              <a:buChar char="─"/>
            </a:pPr>
            <a:r>
              <a:rPr lang="it-IT" sz="1500" i="1" dirty="0">
                <a:latin typeface="Aptos Narrow" panose="020B0004020202020204" pitchFamily="34" charset="0"/>
              </a:rPr>
              <a:t>spesa per le indennità di disoccupazione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SzPct val="80000"/>
              <a:buFont typeface="Aptos" panose="020B0004020202020204" pitchFamily="34" charset="0"/>
              <a:buChar char="─"/>
            </a:pPr>
            <a:r>
              <a:rPr lang="it-IT" sz="1500" i="1" dirty="0">
                <a:latin typeface="Aptos Narrow" panose="020B0004020202020204" pitchFamily="34" charset="0"/>
              </a:rPr>
              <a:t>spesa per interventi finanziati UE e relativi 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SzPct val="80000"/>
              <a:buFont typeface="Aptos" panose="020B0004020202020204" pitchFamily="34" charset="0"/>
              <a:buChar char="─"/>
            </a:pPr>
            <a:r>
              <a:rPr lang="it-IT" sz="1500" i="1" dirty="0">
                <a:latin typeface="Aptos Narrow" panose="020B0004020202020204" pitchFamily="34" charset="0"/>
              </a:rPr>
              <a:t>misure una tantum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700" i="1" u="sng" dirty="0">
                <a:latin typeface="Aptos Narrow" panose="020B0004020202020204" pitchFamily="34" charset="0"/>
              </a:rPr>
              <a:t>misure discrezionali sul lato delle entrate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1800" kern="0" dirty="0">
                <a:latin typeface="Aptos Narrow" panose="020B0004020202020204" pitchFamily="34" charset="0"/>
              </a:rPr>
              <a:t>Necessità di </a:t>
            </a:r>
            <a:r>
              <a:rPr lang="it-IT" sz="1800" b="1" kern="0" dirty="0">
                <a:latin typeface="Aptos Narrow" panose="020B0004020202020204" pitchFamily="34" charset="0"/>
              </a:rPr>
              <a:t>definire le entrate discrezionali </a:t>
            </a:r>
            <a:r>
              <a:rPr lang="it-IT" sz="1800" kern="0" dirty="0">
                <a:latin typeface="Aptos Narrow" panose="020B0004020202020204" pitchFamily="34" charset="0"/>
              </a:rPr>
              <a:t>in generale, ma la nozione sembra inapplicabile agli enti territoriali, per la rilevanza delle cd misure discrezionali (attualmente quasi tutto lo sforzo fiscale dei Comuni finanzia le funzioni fondamentali al livello dei fabbisogni standard)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1800" kern="0" dirty="0">
                <a:latin typeface="Aptos Narrow" panose="020B0004020202020204" pitchFamily="34" charset="0"/>
              </a:rPr>
              <a:t>Il nuovo riferimento alla spesa </a:t>
            </a:r>
            <a:r>
              <a:rPr lang="it-IT" sz="1800" b="1" kern="0" dirty="0">
                <a:latin typeface="Aptos Narrow" panose="020B0004020202020204" pitchFamily="34" charset="0"/>
              </a:rPr>
              <a:t>chiama in causa la spendibilità degli avanzi</a:t>
            </a:r>
            <a:r>
              <a:rPr lang="it-IT" sz="1800" kern="0" dirty="0">
                <a:latin typeface="Aptos Narrow" panose="020B0004020202020204" pitchFamily="34" charset="0"/>
              </a:rPr>
              <a:t>, in contrasto con i pronunciamenti della Corte costituzionale che hanno fissato principi di autonomia e favorito il definitivo superamento del vecchio Patto di stabilità </a:t>
            </a:r>
            <a:r>
              <a:rPr lang="it-IT" sz="1800" b="1" kern="0" dirty="0">
                <a:latin typeface="Aptos Narrow" panose="020B0004020202020204" pitchFamily="34" charset="0"/>
              </a:rPr>
              <a:t>interno</a:t>
            </a:r>
            <a:r>
              <a:rPr lang="it-IT" sz="1800" kern="0" dirty="0">
                <a:latin typeface="Aptos Narrow" panose="020B0004020202020204" pitchFamily="34" charset="0"/>
              </a:rPr>
              <a:t> (Sent. CCost n. 247/2017 e n. 101/2018)</a:t>
            </a:r>
            <a:endParaRPr lang="it-IT" sz="1800" i="1" dirty="0">
              <a:latin typeface="Aptos Narrow" panose="020B00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it-IT" sz="1800" i="1" dirty="0">
              <a:latin typeface="Aptos Narrow" panose="020B00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800" i="1" dirty="0">
              <a:latin typeface="Aptos Narrow" panose="020B00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it-IT" sz="1800" dirty="0">
              <a:latin typeface="Aptos Narrow" panose="020B000402020202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41E6470-3B4C-9196-717F-B3DD7C09C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6722-C68C-4EF3-8EAE-434073FA504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887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7AFC33-88D4-1A2C-D5C9-9E7D27601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>
            <a:normAutofit/>
          </a:bodyPr>
          <a:lstStyle/>
          <a:p>
            <a:r>
              <a:rPr lang="it-IT" altLang="it-IT" sz="3600" b="1" dirty="0">
                <a:solidFill>
                  <a:schemeClr val="accent1"/>
                </a:solidFill>
              </a:rPr>
              <a:t>Gli elementi principali dell’Accordo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E14443-FAB1-7D32-3F70-A88F8311E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005275"/>
            <a:ext cx="10053918" cy="4990714"/>
          </a:xfrm>
        </p:spPr>
        <p:txBody>
          <a:bodyPr anchor="ctr"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Piano fiscale-strutturale di medio termine</a:t>
            </a:r>
          </a:p>
          <a:p>
            <a:pPr marL="806450" lvl="1" indent="-3492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8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L’Accordo prevede </a:t>
            </a:r>
            <a:r>
              <a:rPr lang="it-IT" sz="18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traiettorie fiscali specifiche per ciascuno Stato membro</a:t>
            </a:r>
            <a:r>
              <a:rPr lang="it-IT" sz="18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con sorveglianza multilaterale. Il </a:t>
            </a:r>
            <a:r>
              <a:rPr lang="it-IT" sz="18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Piano fiscale nazionale di medio termine</a:t>
            </a:r>
            <a:r>
              <a:rPr lang="it-IT" sz="18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presentato da ciascuno SM, si potrà estendere da 4 o 5 anni fino a 7 anni e comprenderà gli impegni per il rispetto della traiettoria fiscale disegnata dalla Commissione</a:t>
            </a:r>
            <a:endParaRPr lang="it-IT" sz="18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6450" lvl="1" indent="-3587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sz="18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Traiettoria tecnica</a:t>
            </a:r>
            <a:r>
              <a:rPr lang="it-IT" sz="18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la Commissione trasmette agli SM con debito maggiore del 60% del Pil o con deficit superiore al 3% del PIL una specifica traiettoria tecnica </a:t>
            </a:r>
            <a:r>
              <a:rPr lang="it-IT" sz="1800" b="1" u="sng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espressa in termini di spesa netta pluriennale</a:t>
            </a:r>
            <a:endParaRPr lang="it-IT" sz="1800" b="1" dirty="0"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traiettoria tecnica deve assicurare che alla fine del periodo di aggiustamento, in assenza di ulteriori misure, </a:t>
            </a:r>
            <a:r>
              <a:rPr lang="it-IT" sz="20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debito mostri una tendenza discendente </a:t>
            </a:r>
            <a:r>
              <a:rPr lang="it-IT" sz="2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(senza il vincolo ad una convergenza predeterminata al 60% del PIL) e </a:t>
            </a:r>
            <a:r>
              <a:rPr lang="it-IT" sz="20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deficit valga stabilmente meno del 3% </a:t>
            </a:r>
            <a:r>
              <a:rPr lang="it-IT" sz="2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 medio termine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via ordinaria il Piano viene presentato entro aprile e monitorato annualmente entro lo stesso termine. Il 2024 si considera di «transizione» e/ma va tenuto conto dell’attivazione di una procedura per disavanzo eccessivo, sulla base delle vecchie regole fin qui formalmente in vigore, alla luce del valore del deficit 2023 pari a oltre il 7% del PIL</a:t>
            </a:r>
          </a:p>
          <a:p>
            <a:pPr marL="179388" lvl="1" indent="0"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rgbClr val="244061"/>
              </a:buClr>
              <a:buSzPct val="80000"/>
              <a:buNone/>
            </a:pPr>
            <a:r>
              <a:rPr lang="it-IT" sz="19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piano di medio termine (Piano strutturale di bilancio – PSB), presentato a settembre, </a:t>
            </a:r>
            <a:br>
              <a:rPr lang="it-IT" sz="19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19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definisce le linee sulle quali è stata poi costruita la manovra di bilancio 2025-2027, </a:t>
            </a:r>
            <a:br>
              <a:rPr lang="it-IT" sz="19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19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considerando un tasso di crescita della Spesa primaria netta dell’1,5% annuo tra il 2025 e il 2029</a:t>
            </a:r>
            <a:endParaRPr lang="it-IT" sz="1900" b="1" i="1" dirty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FEFBCA-7C9E-9DC6-80EB-0A2DD100B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6722-C68C-4EF3-8EAE-434073FA504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72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7AFC33-88D4-1A2C-D5C9-9E7D27601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chemeClr val="accent1"/>
                </a:solidFill>
              </a:rPr>
              <a:t>«… tutti devono contribuire…»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E14443-FAB1-7D32-3F70-A88F8311E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8487"/>
            <a:ext cx="10053918" cy="4998952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None/>
            </a:pPr>
            <a:r>
              <a:rPr lang="it-IT" sz="24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PSB, con riferimento agli enti locali: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attesta che </a:t>
            </a:r>
            <a:r>
              <a:rPr lang="it-IT" sz="24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conti sono sotto controllo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dichiara </a:t>
            </a:r>
            <a:r>
              <a:rPr lang="it-IT" sz="24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inopportuno modificare i vincoli di pareggio </a:t>
            </a:r>
            <a:r>
              <a:rPr lang="it-IT" sz="24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bilancio attualmente in vigore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certifica la </a:t>
            </a:r>
            <a:r>
              <a:rPr lang="it-IT" sz="24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forte ripresa degli investimenti locali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accenna all’importanza di</a:t>
            </a:r>
            <a:r>
              <a:rPr lang="it-IT" sz="24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migliorare gli strumenti di previsione e di controllo della cassa </a:t>
            </a:r>
            <a:r>
              <a:rPr lang="it-IT" sz="24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limitare i residui e la formazione impropria di avanzi</a:t>
            </a:r>
          </a:p>
          <a:p>
            <a:pPr marL="0" lvl="1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None/>
            </a:pPr>
            <a:r>
              <a:rPr lang="it-IT" sz="22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 dichiara anche che gli enti locali devono ancora contribuire attraverso due schemi alternativi:</a:t>
            </a:r>
          </a:p>
          <a:p>
            <a:pPr marL="800100" lvl="2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incremento della stretta finanziaria (sotto forma di maggior ripiano del disavanzo) già attivata per il quinquennio 2024-2028 con la legge di bilancio 2024</a:t>
            </a:r>
          </a:p>
          <a:p>
            <a:pPr marL="800100" lvl="2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it-IT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obbligo di accantonamento di risorse correnti nei bilanci locali per futuri utilizzi in investimenti (</a:t>
            </a:r>
            <a:r>
              <a:rPr lang="it-IT" i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per riduzione del debito, opzione poi scartata</a:t>
            </a:r>
            <a:r>
              <a:rPr lang="it-IT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lvl="1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00000"/>
              <a:buNone/>
            </a:pPr>
            <a:endParaRPr lang="it-IT" dirty="0"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80000"/>
              <a:buNone/>
            </a:pPr>
            <a:endParaRPr lang="it-IT" b="1" i="1" dirty="0">
              <a:solidFill>
                <a:schemeClr val="tx2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FEFBCA-7C9E-9DC6-80EB-0A2DD100B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6722-C68C-4EF3-8EAE-434073FA5041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728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3">
            <a:extLst>
              <a:ext uri="{FF2B5EF4-FFF2-40B4-BE49-F238E27FC236}">
                <a16:creationId xmlns:a16="http://schemas.microsoft.com/office/drawing/2014/main" id="{85F50071-E9C7-D97E-F491-32A8961E0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>
            <a:normAutofit/>
          </a:bodyPr>
          <a:lstStyle/>
          <a:p>
            <a:r>
              <a:rPr lang="it-IT" sz="4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Il DDL Bilancio 2025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5894BEF-E000-D2D4-B7C8-293AEB4B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9FE-DD9D-4CAA-9E13-3B226F47EA0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9400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5033</Words>
  <Application>Microsoft Office PowerPoint</Application>
  <PresentationFormat>Widescreen</PresentationFormat>
  <Paragraphs>255</Paragraphs>
  <Slides>34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3" baseType="lpstr">
      <vt:lpstr>Aptos</vt:lpstr>
      <vt:lpstr>Aptos Display</vt:lpstr>
      <vt:lpstr>Aptos Narrow</vt:lpstr>
      <vt:lpstr>Arial</vt:lpstr>
      <vt:lpstr>Arial Narrow</vt:lpstr>
      <vt:lpstr>Calibri</vt:lpstr>
      <vt:lpstr>Calibri-Bold</vt:lpstr>
      <vt:lpstr>Wingdings</vt:lpstr>
      <vt:lpstr>Tema di Office</vt:lpstr>
      <vt:lpstr>Verso la legge di bilancio 2025</vt:lpstr>
      <vt:lpstr>Indice</vt:lpstr>
      <vt:lpstr>La nuova governance UE</vt:lpstr>
      <vt:lpstr>I negoziati sulla riforma della  Governance economica europea 1/2</vt:lpstr>
      <vt:lpstr>I negoziati sulla riforma della  Governance economica europea 2/2</vt:lpstr>
      <vt:lpstr>Nuovi riferimenti per il controllo della convergenza</vt:lpstr>
      <vt:lpstr>Gli elementi principali dell’Accordo</vt:lpstr>
      <vt:lpstr>«… tutti devono contribuire…»</vt:lpstr>
      <vt:lpstr>Il DDL Bilancio 2025</vt:lpstr>
      <vt:lpstr>Le misure del DDL Bilancio 1/8 </vt:lpstr>
      <vt:lpstr>Le misure del DDL Bilancio 2/8</vt:lpstr>
      <vt:lpstr>Le misure del DDL Bilancio 3/8 </vt:lpstr>
      <vt:lpstr>Le misure del DDL Bilancio 4/8 </vt:lpstr>
      <vt:lpstr>La caduta del personale</vt:lpstr>
      <vt:lpstr>Le misure del DDL Bilancio 5/8 </vt:lpstr>
      <vt:lpstr>Le misure del DDL Bilancio 6/8 </vt:lpstr>
      <vt:lpstr>Le misure del DDL Bilancio 7/8 </vt:lpstr>
      <vt:lpstr>Le misure del DDL Bilancio 8/8 </vt:lpstr>
      <vt:lpstr>FSC e obiettivi di servizio  Servizi sociali, asili nido, trasporto studenti con disabilità</vt:lpstr>
      <vt:lpstr>Il Fondo di solidarietà 2024-2025</vt:lpstr>
      <vt:lpstr>Presentazione standard di PowerPoint</vt:lpstr>
      <vt:lpstr>    </vt:lpstr>
      <vt:lpstr>    </vt:lpstr>
      <vt:lpstr>Fondi vincolati inutilizzati e «commissariamento»</vt:lpstr>
      <vt:lpstr>Raggiungimento degli obiettivi e dimensione dei commissariamenti</vt:lpstr>
      <vt:lpstr>La proposta di riduzione dei commissariamenti</vt:lpstr>
      <vt:lpstr>I numeri della finanza locale</vt:lpstr>
      <vt:lpstr>Presentazione standard di PowerPoint</vt:lpstr>
      <vt:lpstr>La spesa comunale nel medio periodo</vt:lpstr>
      <vt:lpstr>… e in confronto con la spesa statale</vt:lpstr>
      <vt:lpstr>    </vt:lpstr>
      <vt:lpstr>    </vt:lpstr>
      <vt:lpstr>Accertamenti/impegni e accantonamenti</vt:lpstr>
      <vt:lpstr>Il peso crescente del FCDE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2024-12-09T11:59:11Z</dcterms:created>
  <dcterms:modified xsi:type="dcterms:W3CDTF">2024-12-13T13:51:10Z</dcterms:modified>
</cp:coreProperties>
</file>